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50" r:id="rId3"/>
    <p:sldMasterId id="2147483652" r:id="rId4"/>
    <p:sldMasterId id="2147483655" r:id="rId5"/>
    <p:sldMasterId id="2147483658" r:id="rId6"/>
    <p:sldMasterId id="2147483660" r:id="rId7"/>
  </p:sldMasterIdLst>
  <p:notesMasterIdLst>
    <p:notesMasterId r:id="rId33"/>
  </p:notesMasterIdLst>
  <p:handoutMasterIdLst>
    <p:handoutMasterId r:id="rId34"/>
  </p:handoutMasterIdLst>
  <p:sldIdLst>
    <p:sldId id="339" r:id="rId8"/>
    <p:sldId id="340" r:id="rId9"/>
    <p:sldId id="341" r:id="rId10"/>
    <p:sldId id="382" r:id="rId11"/>
    <p:sldId id="344" r:id="rId12"/>
    <p:sldId id="342" r:id="rId13"/>
    <p:sldId id="384" r:id="rId14"/>
    <p:sldId id="385" r:id="rId15"/>
    <p:sldId id="412" r:id="rId16"/>
    <p:sldId id="413" r:id="rId17"/>
    <p:sldId id="414" r:id="rId18"/>
    <p:sldId id="415" r:id="rId19"/>
    <p:sldId id="387" r:id="rId20"/>
    <p:sldId id="388" r:id="rId21"/>
    <p:sldId id="389" r:id="rId22"/>
    <p:sldId id="390" r:id="rId23"/>
    <p:sldId id="391" r:id="rId24"/>
    <p:sldId id="392" r:id="rId25"/>
    <p:sldId id="394" r:id="rId26"/>
    <p:sldId id="396" r:id="rId27"/>
    <p:sldId id="397" r:id="rId28"/>
    <p:sldId id="398" r:id="rId29"/>
    <p:sldId id="399" r:id="rId30"/>
    <p:sldId id="410" r:id="rId31"/>
    <p:sldId id="380" r:id="rId3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CD3"/>
    <a:srgbClr val="0E2539"/>
    <a:srgbClr val="1AA3AA"/>
    <a:srgbClr val="3498DB"/>
    <a:srgbClr val="1F74AD"/>
    <a:srgbClr val="4992EB"/>
    <a:srgbClr val="6299EC"/>
    <a:srgbClr val="74BAF0"/>
    <a:srgbClr val="AADAF3"/>
    <a:srgbClr val="9B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流程图: 过程 18"/>
          <p:cNvSpPr/>
          <p:nvPr userDrawn="1"/>
        </p:nvSpPr>
        <p:spPr>
          <a:xfrm>
            <a:off x="2473325" y="1886585"/>
            <a:ext cx="1127125" cy="3514725"/>
          </a:xfrm>
          <a:prstGeom prst="flowChartProcess">
            <a:avLst/>
          </a:prstGeom>
          <a:solidFill>
            <a:srgbClr val="157CD3"/>
          </a:solidFill>
          <a:ln w="127000" cmpd="sng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tIns="0" bIns="396240" rtlCol="0" anchor="ctr"/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目 </a:t>
            </a:r>
            <a:r>
              <a:rPr lang="en-US" altLang="zh-CN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  </a:t>
            </a:r>
            <a:r>
              <a:rPr lang="zh-CN" altLang="en-US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录</a:t>
            </a:r>
            <a:endParaRPr lang="en-US" altLang="zh-CN" sz="480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0" name="图片 19" descr="轩轩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810" y="2679700"/>
            <a:ext cx="2038350" cy="3954145"/>
          </a:xfrm>
          <a:prstGeom prst="rect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 userDrawn="1"/>
        </p:nvSpPr>
        <p:spPr>
          <a:xfrm>
            <a:off x="2700020" y="4742180"/>
            <a:ext cx="3265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0D5FE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CONCENT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8" name="椭圆 7"/>
          <p:cNvSpPr/>
          <p:nvPr userDrawn="1"/>
        </p:nvSpPr>
        <p:spPr>
          <a:xfrm>
            <a:off x="147955" y="147320"/>
            <a:ext cx="1044575" cy="1044575"/>
          </a:xfrm>
          <a:prstGeom prst="ellipse">
            <a:avLst/>
          </a:prstGeom>
          <a:noFill/>
          <a:ln w="212725">
            <a:solidFill>
              <a:srgbClr val="FBD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人工智能初级版-学生手册 - 图标提取-湖南 - 修改_情境导入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4005" y="227965"/>
            <a:ext cx="2447925" cy="86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255" y="2113598"/>
            <a:ext cx="12175490" cy="2630805"/>
          </a:xfrm>
          <a:prstGeom prst="rect">
            <a:avLst/>
          </a:prstGeom>
          <a:solidFill>
            <a:srgbClr val="157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231755" y="1578610"/>
            <a:ext cx="786130" cy="786130"/>
          </a:xfrm>
          <a:prstGeom prst="ellipse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596390" y="4955540"/>
            <a:ext cx="582295" cy="582295"/>
          </a:xfrm>
          <a:prstGeom prst="ellipse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178685" y="4604385"/>
            <a:ext cx="350520" cy="350520"/>
          </a:xfrm>
          <a:prstGeom prst="ellipse">
            <a:avLst/>
          </a:prstGeom>
          <a:solidFill>
            <a:srgbClr val="FBDC4D"/>
          </a:solidFill>
          <a:ln w="88900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ldLvl="0" animBg="1"/>
      <p:bldP spid="12" grpId="0" bldLvl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834515"/>
            <a:ext cx="12192635" cy="318897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1578610"/>
            <a:ext cx="11359515" cy="3627755"/>
            <a:chOff x="0" y="2486"/>
            <a:chExt cx="17889" cy="5713"/>
          </a:xfrm>
        </p:grpSpPr>
        <p:sp>
          <p:nvSpPr>
            <p:cNvPr id="14" name="矩形 13"/>
            <p:cNvSpPr/>
            <p:nvPr/>
          </p:nvSpPr>
          <p:spPr>
            <a:xfrm>
              <a:off x="0" y="3733"/>
              <a:ext cx="11273" cy="4026"/>
            </a:xfrm>
            <a:prstGeom prst="rect">
              <a:avLst/>
            </a:prstGeom>
            <a:solidFill>
              <a:srgbClr val="157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未标题-1-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" y="2486"/>
              <a:ext cx="7703" cy="5713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1296670" y="2576830"/>
            <a:ext cx="1104265" cy="438785"/>
          </a:xfrm>
          <a:prstGeom prst="roundRect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>
              <a:lnSpc>
                <a:spcPct val="100000"/>
              </a:lnSpc>
            </a:pPr>
            <a:r>
              <a:rPr lang="zh-CN" altLang="en-US" sz="2200">
                <a:solidFill>
                  <a:srgbClr val="157CD3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第七课</a:t>
            </a:r>
          </a:p>
        </p:txBody>
      </p:sp>
      <p:sp>
        <p:nvSpPr>
          <p:cNvPr id="71" name="PA_矩形 17"/>
          <p:cNvSpPr/>
          <p:nvPr>
            <p:custDataLst>
              <p:tags r:id="rId1"/>
            </p:custDataLst>
          </p:nvPr>
        </p:nvSpPr>
        <p:spPr>
          <a:xfrm>
            <a:off x="1219835" y="3015615"/>
            <a:ext cx="47993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sz="40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机械臂与语音控制</a:t>
            </a:r>
          </a:p>
        </p:txBody>
      </p:sp>
      <p:pic>
        <p:nvPicPr>
          <p:cNvPr id="10" name="图片 9" descr="C:\Users\admin\Desktop\src=http___p6.itc.cn_images01_20210429_9c130a0137cd44fa823e080a1be1d72a.gif&amp;refer=http___p6.itc.gifsrc=http___p6.itc.cn_images01_20210429_9c130a0137cd44fa823e080a1be1d72a.gif&amp;refer=http___p6.itc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71080" y="2816225"/>
            <a:ext cx="2959100" cy="176022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28420" y="4211955"/>
            <a:ext cx="2944495" cy="430530"/>
            <a:chOff x="2576" y="7022"/>
            <a:chExt cx="4637" cy="678"/>
          </a:xfrm>
        </p:grpSpPr>
        <p:sp>
          <p:nvSpPr>
            <p:cNvPr id="8" name="文本框 7"/>
            <p:cNvSpPr txBox="1"/>
            <p:nvPr/>
          </p:nvSpPr>
          <p:spPr>
            <a:xfrm>
              <a:off x="3423" y="7071"/>
              <a:ext cx="37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主讲人：老师</a:t>
              </a:r>
              <a:endParaRPr lang="en-US" altLang="zh-CN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576" y="7022"/>
              <a:ext cx="847" cy="678"/>
              <a:chOff x="2494" y="6945"/>
              <a:chExt cx="1023" cy="81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494" y="6945"/>
                <a:ext cx="704" cy="704"/>
              </a:xfrm>
              <a:prstGeom prst="ellipse">
                <a:avLst/>
              </a:prstGeom>
              <a:noFill/>
              <a:ln w="57150">
                <a:solidFill>
                  <a:srgbClr val="FBDC4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786" y="7035"/>
                <a:ext cx="731" cy="728"/>
                <a:chOff x="2786" y="7035"/>
                <a:chExt cx="731" cy="72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2851" y="7096"/>
                  <a:ext cx="601" cy="601"/>
                </a:xfrm>
                <a:prstGeom prst="ellipse">
                  <a:avLst/>
                </a:prstGeom>
                <a:solidFill>
                  <a:srgbClr val="FBDC4D"/>
                </a:solidFill>
                <a:ln w="57150">
                  <a:solidFill>
                    <a:srgbClr val="FBDC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" name="图片 19" descr="人物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6" y="7035"/>
                  <a:ext cx="731" cy="72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语音识别技术的流程——让电脑“理解”：</a:t>
            </a:r>
          </a:p>
        </p:txBody>
      </p:sp>
      <p:sp>
        <p:nvSpPr>
          <p:cNvPr id="4" name="矩形 3"/>
          <p:cNvSpPr/>
          <p:nvPr/>
        </p:nvSpPr>
        <p:spPr>
          <a:xfrm>
            <a:off x="996950" y="1475105"/>
            <a:ext cx="5207635" cy="484251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让电脑“理解”，</a:t>
            </a: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『APP_ID』、『API_KEY』、『SECRET_KEY』，如果没有这三样是无法使用语音识别功能的，可以在做项目前进行申请。</a:t>
            </a:r>
            <a:endParaRPr lang="zh-CN" altLang="en-US" sz="2000" dirty="0">
              <a:latin typeface="+mn-ea"/>
              <a:cs typeface="+mn-ea"/>
            </a:endParaRPr>
          </a:p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上传wav文件，通过百度人工智能平台分析语音内容。</a:t>
            </a:r>
            <a:endParaRPr lang="zh-CN" altLang="en-US" sz="2000" dirty="0">
              <a:latin typeface="+mn-ea"/>
              <a:cs typeface="+mn-ea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识别成功后，将结果返回给我们，根据结果控制机械臂了。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7300" y="1281430"/>
            <a:ext cx="5526405" cy="522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语音识别技术的流程——让电脑“执行”：</a:t>
            </a:r>
          </a:p>
        </p:txBody>
      </p:sp>
      <p:pic>
        <p:nvPicPr>
          <p:cNvPr id="5" name="ECB019B1-382A-4266-B25C-5B523AA43C14-1" descr="qt_temp"/>
          <p:cNvPicPr>
            <a:picLocks noChangeAspect="1"/>
          </p:cNvPicPr>
          <p:nvPr/>
        </p:nvPicPr>
        <p:blipFill>
          <a:blip r:embed="rId2"/>
          <a:srcRect l="3967" t="4542" r="4182" b="6903"/>
          <a:stretch>
            <a:fillRect/>
          </a:stretch>
        </p:blipFill>
        <p:spPr>
          <a:xfrm>
            <a:off x="2034858" y="1511935"/>
            <a:ext cx="8122285" cy="4988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语音识别技术的流程——让电脑“执行”：</a:t>
            </a:r>
          </a:p>
        </p:txBody>
      </p:sp>
      <p:sp>
        <p:nvSpPr>
          <p:cNvPr id="2" name="矩形 1"/>
          <p:cNvSpPr/>
          <p:nvPr/>
        </p:nvSpPr>
        <p:spPr>
          <a:xfrm>
            <a:off x="1016000" y="1475105"/>
            <a:ext cx="10160000" cy="296989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让电脑“执行”控制机械臂动作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得到了识别结果，如果检查发现识别结果不正确，重新执行让电脑“理解”步骤，获取正确的结果。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识别结果正确，则匹配口令，口令是用于我们语音控制机械臂的关键字，如果匹配成功了就进行机械臂控制操作，如果匹配不成功就发出“指令识别错误”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的语音。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3" name="图片 2" descr="20190621小学版人物集合-小飞_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43" y="4641850"/>
            <a:ext cx="1555115" cy="171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2" grpId="0" bldLvl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7223" y="3014345"/>
            <a:ext cx="109175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二、运用</a:t>
            </a:r>
            <a:r>
              <a:rPr lang="en-US" altLang="zh-CN" sz="4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Python</a:t>
            </a:r>
            <a:r>
              <a:rPr lang="zh-CN" altLang="en-US" sz="4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实现语音控制机械臂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478663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由于语音控制机械臂的代码难度大并且复杂，所以第一步运行代码查看效果，了解代码运行过程，再对代码进行扩展。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运行代码，系统会提示『正在录音』，此时说出关键字进行语音识别。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语音关键字包含：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打包一号水果，打包二号水果...打包五号水果。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 装载一号仓库，装载二号仓库...装载五号仓库。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7303" r="4262" b="45880"/>
          <a:stretch>
            <a:fillRect/>
          </a:stretch>
        </p:blipFill>
        <p:spPr>
          <a:xfrm>
            <a:off x="1707515" y="3206115"/>
            <a:ext cx="8686165" cy="123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82867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2.程序识别成功后会有以下提示：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6320"/>
          <a:stretch>
            <a:fillRect/>
          </a:stretch>
        </p:blipFill>
        <p:spPr>
          <a:xfrm>
            <a:off x="1764030" y="2407920"/>
            <a:ext cx="3705860" cy="13277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6000" y="3963670"/>
            <a:ext cx="10160000" cy="204660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此时就能控制机械臂执行夹取一号水果的动作了。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语音控制大大减少了我们的工作量，只要前期代码的工作做好，就能满足80%的需求。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4" grpId="0" bldLvl="0" animBg="1"/>
      <p:bldP spid="4" grpId="1" animBg="1"/>
      <p:bldP spid="2" grpId="0" bldLvl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203898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同学们请打开语音控制机械臂的源码，源码路径：基于Python的语音控制机械臂抓取案例\语音控制机械手臂.py文件。代码的解释会以注释的形式存放在代码里，方便同学们了解与学习。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B896D-C618-478D-8B35-33CD71C8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3737049"/>
            <a:ext cx="5421779" cy="2090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EA2B1A-6333-46D1-B193-4D6E3917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737049"/>
            <a:ext cx="5259465" cy="2083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 bldLvl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150685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39行到51行定义录音文件的名称等内容，而 53行到62行是定义机械臂的ip和port，并且实例化与连接等内容。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11107-3B48-43B8-B5C5-AE1EB610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147695"/>
            <a:ext cx="5402679" cy="2871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5C3BF6-979C-425D-B5B1-25CFE8A5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41" y="3147695"/>
            <a:ext cx="5089619" cy="166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4" grpId="0" bldLvl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114490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64行开始循环语音识别的过程，不断匹配对应的关键字，直到手动退出。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CA076F-C0B0-44EC-850A-C0F1164A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13194"/>
            <a:ext cx="5636932" cy="3197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66E59B-5A6F-4FFB-B1BC-9F17EC24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30" y="2999747"/>
            <a:ext cx="4421611" cy="347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4" grpId="0" bldLvl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16000" y="1475105"/>
            <a:ext cx="10160000" cy="110617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到109行整个程序便是语音识别与控制机械臂的流程。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运行机械臂与语音控制源代码解析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962DAA-5546-4451-9442-7FFC23D7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26" y="2757170"/>
            <a:ext cx="5676900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6950" y="2326640"/>
            <a:ext cx="5732780" cy="252666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上一节课学习了使用Python控制机械臂按照预设的动作组夹取水果、放置水果的操作，只是过程有些复杂，同学们有方法可以让机械臂控制变得更简单吗？</a:t>
            </a:r>
          </a:p>
        </p:txBody>
      </p:sp>
      <p:pic>
        <p:nvPicPr>
          <p:cNvPr id="2" name="图片 1" descr="20190621小学版人物集合-小飞_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645" y="3874770"/>
            <a:ext cx="864235" cy="1199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950" y="171259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思考：</a:t>
            </a:r>
          </a:p>
        </p:txBody>
      </p:sp>
      <p:sp>
        <p:nvSpPr>
          <p:cNvPr id="12" name="矩形标注 11"/>
          <p:cNvSpPr/>
          <p:nvPr/>
        </p:nvSpPr>
        <p:spPr>
          <a:xfrm flipH="1">
            <a:off x="7317740" y="2654300"/>
            <a:ext cx="3446780" cy="907415"/>
          </a:xfrm>
          <a:prstGeom prst="wedgeRectCallout">
            <a:avLst>
              <a:gd name="adj1" fmla="val -33585"/>
              <a:gd name="adj2" fmla="val 81560"/>
            </a:avLst>
          </a:prstGeom>
          <a:solidFill>
            <a:srgbClr val="F5F0BA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xmlns="" val="0" checksum="583291441"/>
                </a:ext>
              </a:extLst>
            </a:pPr>
            <a:r>
              <a:rPr lang="zh-CN" altLang="en-US" sz="2000">
                <a:solidFill>
                  <a:schemeClr val="accent4">
                    <a:lumMod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同学们有什么好的办法吗？</a:t>
            </a:r>
          </a:p>
        </p:txBody>
      </p:sp>
      <p:pic>
        <p:nvPicPr>
          <p:cNvPr id="3" name="图片 2" descr="20190621小学版人物集合-轩轩_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15" y="3735705"/>
            <a:ext cx="1049020" cy="1327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6" grpId="1"/>
      <p:bldP spid="12" grpId="0" bldLvl="0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205549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请同学们根据老师给出的源码，执行以下内容：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用语音控制机械臂执行任意一个语音动作。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以小组的形式，完成项目。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</a:t>
            </a: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</a:t>
            </a: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ython实现语音控制机械臂动作</a:t>
            </a:r>
          </a:p>
        </p:txBody>
      </p:sp>
      <p:pic>
        <p:nvPicPr>
          <p:cNvPr id="2" name="图片 1" descr="20190621小学版人物集合-小飞_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85" y="4354830"/>
            <a:ext cx="1484630" cy="1516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298767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机械臂夹取水果实验要求：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观察流程图、思维导图，判断程序具有什么功能。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实验器材：机械臂。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可执行的功能：语音控制。</a:t>
            </a: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以小组的形式完成实验。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编程注意事项</a:t>
            </a:r>
          </a:p>
        </p:txBody>
      </p:sp>
      <p:pic>
        <p:nvPicPr>
          <p:cNvPr id="6" name="图片 5" descr="girls-on-desk-looking-at-notebook-1598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508" y="4545330"/>
            <a:ext cx="305498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编程注意事项</a:t>
            </a:r>
          </a:p>
        </p:txBody>
      </p:sp>
      <p:sp>
        <p:nvSpPr>
          <p:cNvPr id="2" name="矩形 1"/>
          <p:cNvSpPr/>
          <p:nvPr/>
        </p:nvSpPr>
        <p:spPr>
          <a:xfrm>
            <a:off x="996950" y="1475105"/>
            <a:ext cx="5207635" cy="484251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以小组的形式讨论 5分钟，确定程序的功能，而非盲目开始。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胆大心细</a:t>
            </a: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，碰见程序出错，需要镇定，查看错误提示，根据错误提示查找正确答案。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457200" indent="-4572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注意标点符号等中英文状态，需要使用英文状态的标点符号输入。</a:t>
            </a:r>
          </a:p>
        </p:txBody>
      </p:sp>
      <p:pic>
        <p:nvPicPr>
          <p:cNvPr id="6" name="图片 5" descr="battle-board-game-challenge-chess-209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60" y="2063750"/>
            <a:ext cx="4653280" cy="312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252920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这节课我们了解了关于语音识别的知识，其实语音识别在我们生活中应用已经非常广泛，可能有不少同学已经体验过相关的应用。而我们现在学习的知识，可以让我们实现自己的语音识别应用，但是我们今天了解的关于语音识别的知识只是非常浅显的，如果同学们对于语音识别感兴趣的，可以在课后了解更多和语音识别有关的知识哦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总结</a:t>
            </a:r>
          </a:p>
        </p:txBody>
      </p:sp>
      <p:pic>
        <p:nvPicPr>
          <p:cNvPr id="3" name="图片 2" descr="C:\Users\lansenboy\Pictures\Camera Roll\close-up-of-human-hand-327533.jpgclose-up-of-human-hand-3275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64635" y="3994468"/>
            <a:ext cx="4062730" cy="2538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课后实验&amp;思考</a:t>
            </a:r>
          </a:p>
        </p:txBody>
      </p:sp>
      <p:sp>
        <p:nvSpPr>
          <p:cNvPr id="4" name="矩形 3"/>
          <p:cNvSpPr/>
          <p:nvPr/>
        </p:nvSpPr>
        <p:spPr>
          <a:xfrm>
            <a:off x="1016635" y="1515745"/>
            <a:ext cx="10160000" cy="201739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1.和朋友分享今天了解到的关于语音识别的知识。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2.尝试让机械臂“听懂”更多的命令。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3.了解更多语音识别、语音控制的例子。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bldLvl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4020" y="3014345"/>
            <a:ext cx="6283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rgbClr val="157C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感谢您的聆听</a:t>
            </a:r>
          </a:p>
        </p:txBody>
      </p:sp>
      <p:pic>
        <p:nvPicPr>
          <p:cNvPr id="2" name="图片 1" descr="第二章-第二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80" y="3551555"/>
            <a:ext cx="3169285" cy="330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6950" y="2254250"/>
            <a:ext cx="4980940" cy="282067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今天我们就一起来了解一下语音控制机械臂的过程吧！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6950" y="124904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引入：</a:t>
            </a:r>
            <a:endParaRPr lang="zh-CN" altLang="en-US" sz="2400">
              <a:solidFill>
                <a:srgbClr val="1F3964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5" name="图片 4" descr="da4a02734556eed55bd1f3eb354735f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0" y="2341245"/>
            <a:ext cx="4854575" cy="263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692015" y="2574290"/>
            <a:ext cx="4150360" cy="657860"/>
            <a:chOff x="7510" y="2948"/>
            <a:chExt cx="6536" cy="1036"/>
          </a:xfrm>
        </p:grpSpPr>
        <p:sp>
          <p:nvSpPr>
            <p:cNvPr id="2" name="椭圆 1"/>
            <p:cNvSpPr/>
            <p:nvPr/>
          </p:nvSpPr>
          <p:spPr>
            <a:xfrm>
              <a:off x="7510" y="2948"/>
              <a:ext cx="1036" cy="1036"/>
            </a:xfrm>
            <a:prstGeom prst="ellipse">
              <a:avLst/>
            </a:prstGeom>
            <a:solidFill>
              <a:srgbClr val="FBC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2600">
                  <a:latin typeface="思源黑体 CN Normal" panose="020B0400000000000000" charset="-122"/>
                  <a:ea typeface="思源黑体 CN Normal" panose="020B0400000000000000" charset="-122"/>
                </a:rPr>
                <a:t>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18" y="3055"/>
              <a:ext cx="5328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>
                  <a:solidFill>
                    <a:srgbClr val="1F3964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了解语音识别的过程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31385" y="3908254"/>
            <a:ext cx="6054725" cy="657225"/>
            <a:chOff x="7510" y="4859"/>
            <a:chExt cx="9535" cy="1018"/>
          </a:xfrm>
        </p:grpSpPr>
        <p:sp>
          <p:nvSpPr>
            <p:cNvPr id="6" name="椭圆 5"/>
            <p:cNvSpPr/>
            <p:nvPr/>
          </p:nvSpPr>
          <p:spPr>
            <a:xfrm>
              <a:off x="7510" y="4859"/>
              <a:ext cx="1036" cy="1018"/>
            </a:xfrm>
            <a:prstGeom prst="ellipse">
              <a:avLst/>
            </a:prstGeom>
            <a:solidFill>
              <a:srgbClr val="157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2600"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39" y="4964"/>
              <a:ext cx="8306" cy="80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800">
                  <a:solidFill>
                    <a:srgbClr val="1F3964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在Python中实现语音控制机械臂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8818" y="3014028"/>
            <a:ext cx="5714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一、语音识别的过程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语音识别过程介绍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0193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与机器进行语音交流，让机器明白你说什么，这是人们长期以来梦寐以求的事情。随着现在科技和技术的不断发展，让机器听懂我们的话已经可以实现了，现在我们可以借助百度人工智能平台体验语音控制机械臂的功能。</a:t>
            </a:r>
          </a:p>
        </p:txBody>
      </p:sp>
      <p:pic>
        <p:nvPicPr>
          <p:cNvPr id="2" name="图片 1" descr="4a979699e5462859a4f8a78d21889b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742690"/>
            <a:ext cx="464820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语音识别过程介绍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52031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语音识别的过程和我们平常听写的过程相似。</a:t>
            </a: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上语文课听写时，老师在讲台上念文章，我们将听到的内容写到本子上。</a:t>
            </a: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这一过程可以概括归纳为：听懂老师的话，判断有没有多音字，然后理解文章的内容，将听到的文字拼写出来。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语音识别过程介绍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96989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语音识别的过程与听写的过程非常相似，可以简单归纳为三点：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听懂：让电脑听懂我们的话，电脑采集我们的语音保存为 WAV文件。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 理解：借助百度人工智能平台，将WAV文件上传进行识别，百度平台会返回一个识别结果给我们。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 执行：返回的识别结果如果是『1号水果』，就执行机械臂对应的动作。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bldLvl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语音识别技术的流程——让电脑“听懂”：</a:t>
            </a:r>
          </a:p>
        </p:txBody>
      </p:sp>
      <p:sp>
        <p:nvSpPr>
          <p:cNvPr id="2" name="矩形 1"/>
          <p:cNvSpPr/>
          <p:nvPr/>
        </p:nvSpPr>
        <p:spPr>
          <a:xfrm>
            <a:off x="1016000" y="1475105"/>
            <a:ext cx="10160000" cy="207137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机械臂主要由『手部』和『运动机构』组成。</a:t>
            </a:r>
          </a:p>
          <a:p>
            <a:pPr indent="5080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手部是用来抓持工件（或工具）的部件，根据被抓持物件的形状、尺寸、重量、材料和作业要求而有多种结构形式，如夹持型、托持型和吸附型等。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3880" y="3722370"/>
            <a:ext cx="3444240" cy="251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 bldLvl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2NjMzMjczNzAxNyIsCiAgICJHcm91cElkIiA6ICI0NTQzOTIxMyIsCiAgICJJbWFnZSIgOiAiaVZCT1J3MEtHZ29BQUFBTlNVaEVVZ0FBQkFrQUFBS1NDQVlBQUFDd2RvSTdBQUFBQ1hCSVdYTUFBQXNUQUFBTEV3RUFtcHdZQUFBZ0FFbEVRVlI0bk96ZGVWeFU5ZjdIOGZjWkZnVUVSVk55dzB1UTJuVkpHRWx4eVYxYk5aZE1zOHg3elRJTjA3VGNNNWV1UDcyWnBWN1hOTFh5cHFWZHBiVFYzTkpLQWRmTVhBcEx6VXdFVkpSbDV2eitRRWFRUlVSd1dGN1B4OE9ITTkvelBlZDhoamtNY3o3bmV6NWZD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b05Rd25CMUFTUk1jSFB5OVlSajNPRHNPWEdXYTVxYm82T2cyem82am9IQ01GVDBsN1JoTHg3Rlc5SlRVWXcwQUFCUWRGbWNIVU5Md2hicm9NUXlqdGJOaktFZ2NZMFZQU1R2RzBuR3NGVDBsOVZnREFBQkZoNnV6QXlpcElpTWpuUjBDSkZtdFZtZUhVR2c0eG9xR2tueU1wZU5ZS3hwS3c3RUdBQUNjajVFRUFBQUFBQUJBRWtrQ0FBQUFBQUJ3QlVrQ0FBQUFBQUFnaVNRQmdFS3laczJhUExWSmt0MXUxL3IxNndzN0pBQUFBQURYUWVGQ0FJVmk2dFNwNnRhdDIzWGJKT21kZDk1UmNuS3lKS2x0MjdieTgvUEwwdWV2di83U2wxOStXVGpCQWdBQUFKQkVrZ0JBQVltSWlORGN1WE1keisxMnUrNi8vLzVNZmE1dDI3Qmhnelp0MnFTVEowOXEzTGh4anZiLy92ZS9XYmJmb1VPSFFvZ2FBQUFBUUVZa0NRQVVpSWNmZmxpdFc3ZFd1WExsWkJpR0JnNGNxUG56NTJmcWMyM2IxMTkvclgzNzltbmN1SEdLajQ5WGhRb1ZKRW05ZS9lK3BiRURBQUFBU0VOTkFnQUZaczJhTlhycHBaZDA3Tmd4eGNiRzZ2ZmZmM2NzNjlDaGcrYk9uYXRObXpacDh1VEpTa2hJMEQzMzNLT2hRNGZxeHg5LzFKZ3hZNXdZT1FBQUFBQ0prUVFBQ3RCVFR6Mmw4UEJ3UGZYVVU1by9mNzVxMUtqaFdKYVFrQ0NMeGFMV3JWdkx6YzFOSjA2YzBGMTMzYVdFaEFTTkhqMWFVNlpNY2ZUbGRnTUFBQURBT1VnU0FDZ1FodzhmMWx0dnZhVUtGU3FvUm8wYVNrcEswdVRKazdWbHl4WkpVbXBxcXRxMmJTc1hGeGZIT212WHJ0V3dZY04wK3ZScE5XellVTjI2ZFpPYm0xdTJ4UTB0Rm92T256OHZiMi92Vy9hYUFBQUFnTktHSkFHQUF0T3ZYei9WcjE5ZlR6Lzl0RDcrK0dOTm5qeFprdlRycjcrcWUvZnVHalJva0hyMDZPSG9QM2JzV0RWdDJsU0hEaDJTbFBNVWlXRmhZZHF4WTBmaHZ3QUFBQUNnbENOSkFLQkEzSG5ubllxTmpkWHp6eit2MXExYmE5MjZkWTVsbXpkdlZwVXFWYlJqeHc1MTY5Wk5Ga3RhT1pSKy9mb3BLQ2hJeTVZdGs2UnNSeEJJVWtwS2lycDE2eVlmSHg4dFhicTAwRjhMQUFBQVVGcVJKQUJRSUg3NDRRZE5telpOZ3djUFZ1dldyZlh1dSs5S2ttSmpZN1Y4K1hMOTR4Ly9VTm15WmJWOCtYTDE2OWRQVWxwaUlhTTFhOVpvNnRTcDZ0bXpwd0lEQXgzdFlXRmhPWTR5QUFBQUFGQndtTjBBUUlHb1Y2K2VGaXhZb0xadDIycjM3dDN5OWZYVjJiTm5OV1RJRU5XdFcxZVBQLzY0dW5mdnJxaW9LQzFhdEVnMm15M2I3ZFN0VzFkanhveFJjbkx5TFg0RkFBQUFBRWdTQUNnUVhsNWVXclJva1ZxMmJLbVhYbnBKVHo3NXBIcjM3cTJnb0NETm5EbFRGb3RGaG1IbzlkZGYxMisvL2Fibm5uc3UyKzEwN2RwVlhidDIxZVhMbDVXYW1xcVltQmlWTFZ2MkZyOGFBQUFBb0hUaWRnTUFCV2IwNk5FYU9YS2tvK1pBMDZaTlZiMTY5VXg5M04zZE5XblNKSjAvZno3SDdmVHExVXV6WjgvV3FsV3I1T3JxcWllZWVLSlE0d1lBQUFDUWhpUUJnQUtWbmlDUWxDVkJrRkhHcVF4WHJseVpaWGw0ZUxqQ3c4TUxOamdBQUFBQXVlSjJBd0JPbDFzeUFRQUFBTUN0UTVLZ0NMdHc0WUxzZHJ1end3QUFBQUFBbEJJa0Naek1icmRyMkxCaE9uandZSlpsWThhTTBieDU4NXdRVmM3aTQrUDEyV2VmM2ZCNk0yYk0wSVVMRndvaElnQW9YR2ZQbnBYVmFyMXV2LzM3OXlzcUt1b1dSQVFBQUZCNHFFbmdaQmFMUlQxNjlGQjRlTGltVEptaXBrMmJPcGFOR2pWS0F3Y08xSk5QUGlrZkg1OHM2MXF0VmxXcFVrV1NGQmNYcHgwN2RpZ3NMRXdWS2xSdzlEbC8vcnkyYmR1bUw3NzRRcE1tVGNxeWplVGtaRmtzRnJtNlpqMFV0bTNibHFVdEpTVkZVNmRPVllVS0ZUTEZtaHZUTkxWeTVVb05Ianc0eHo1NStRSXVTYlZyMTlaLy8vdmZQUFZGd2R1NmRhdUdEaDJxNGNPSDYvSEhIM2UwNzl1M1QvMzY5Wk1rR1lhaENoVXE2TjU3NzlXd1ljUGs3ZTE5M2VXNXlYaHNSRVpHWnRtV3Q3ZTM3cnJyTHZYbzBVTnQyN1l0ME5lTC9MdVo5L3g2Mjl5NmRhczhQVDBMTU5xQzhja25uNmhpeFlvS0NRbHhkaWdBQUFENVJwS2dDR2pldkxtbVQ1OHViMjl2aFlXRlpWcG1tcVk2ZGVya2VQN3NzODg2dm5pN3U3dHJ3NFlOa3BScHZmUTJTV3JSb29Va3FXUEhqdXJZc1dPV2ZROGNPRkE5ZS9iTThlUXFORFJVZm41K2txUlRwMDZwYXRXcTh2YjIxcFFwVXpLMVNkTGl4WXNkZlRNNmQrNmN5cFVybCtzMGRqLzg4RU9tNTZkT25WS1hMbDJ5dEJ1R2tlTTJVUGdpSWlKVW8wWU5SVVJFWkVvU3BOdTZkYXZLbGkycm1KZ1lUWnc0VVJNbVROQWJiN3lSNStYWldicDBxZnIxNjZjZE8zWmsyWmVIaDRmaTR1SzBjK2RPelo0OVcxdTJiTkVycjd5U3FYZ2luQ3MvNzdra0hUOStYQys4OElKV3Jsd3BkM2YzV3hEcHpmdjU1NS8xejMvK00xTmJhR2hvcG9UR2hRc1hGQmtaZWF0REF3QUF5RE9TQkU1MjdOZ3hIVDE2VkIwNmRKQ2tUQ2RDY1hGeGF0ZXVYYUYrb1R4eTVJaisvdmUvNTlybmswOCtrWlNXaUVoL25DNjd0bXY5L1BQUHVuVHBrcEtTa2xTbVRKbHMrN2k0dUdSNm5uNlNkMjA3bkNjaElVRmJ0bXpSekprek5XVElFQjA2ZEVoMTZ0VEowczlpc1NnZ0lFRFBQdnVzWG5qaGhTeDFOYkpibnQrVGVzTXc1T3ZycTQ0ZE82cHAwNmJxMDZlUFZxMWFwVjY5ZXVWcmV5Z2MrWG5QNCtQamRmejQ4VnNVWVdaV3ExWGx5cFZ6UERkTlU1TFVxbFVyUjV2ZGJsZkZpaFcxZHUxYVRaNDhXZXZYcjFkeWNySmVldWtsU1dtanROSS91emR2M3B4cDJ3QUFBRVVaU1FJbnMxZ3NtanQzcm5idDJxVVJJMGJJemMydDBQWmxzOWwwenozM3FIejU4cG5hcjcwaUhCOGZueWt4TVhueVpPM2J0MDhwS1NucTJiTm5wcjRaMjFhdFdwWHRmdmZzMmFQazVHUjk5OTEzbWI1a28zalpzR0dEQWdJQ0ZCWVdwdERRVUVWRVJHU2JKRWlYbEpRa0R3K1BIRThHcjdmOFJ2bjQrS2hQbno1YXZYbzFTWUlpS3YwOWo0dUwwd01QUEtBWk0yYW9lZlBta3FUTGx5K3JZOGVPbWpadG1zTEN3aHdqcHRKSFNXWDhUTnE3ZDY5bXpacWxZOGVPcVdiTm1ucmxsVmZVb0VFRFNXbWZTWXNXTGRMNjlldDE1c3daVmFwVVNWMjdkbFgvL3YxbHNWZ2N0eXpNblR0WGI3MzFsbzRkT3laL2YzOU5uRGhSZDkxMWwyTWZHelpzY0l3QU9IdjJyRHAyN0pqcFpQL1FvVU42K2VXWEpVbmp4NDlYejU0OU5YcjBhSzFaczBieDhmSHEwYU5INGYwZ0FRQUFDaEZKQWlmNzI5LytwbVhMbG1uV3JGbEtUazdPVTVKZzhlTEZXcjU4dVpLVGt4MG4zZW1QTTdaSjBxVkxsOVNxVmF0TVgyNDNidHlZNDdiVEV3a1pqUjgvWGxMYWwvVnJFd0hadFYxcjgrYk42dEtsaXo3OTlGT1NCTVZZUkVTRUhuendRVW5TZ3c4K3FKa3paMnJvMEtGWjZsblk3WGI5OU5OUG1qdDNyaDU3N0xFczI3bmU4cHR4NTUxMzZ0ZGZmNzJwMFFrb2VOZSs1eFVyVmxTYk5tMjBmdjE2UjVMZzY2Ky96bFRySk9OdEp0ZmVickJxMVNxOStlYWJLbHUyck1hUEg2OHBVNlpvNWNxVmtxVFhYbnROUC83NG85NTQ0dzNkY2NjZCt2SEhIelZxMUNpbHBxYnF1ZWVlYzJ4anpabzFtalZybHR6ZDNUVnUzRGhObmp4WksxYXN5UGRyakl5TVZHaG9xQ1RwMTE5L1ZVQkFRTDYzQlFBQTRFd2tDWW9BSHg4ZmpSczNUcEkwZHV6WUxDZnhHZXNON05peFEvMzc5MWYvL3YwVkZoYm1PUGxQZjV5eFRVcXJTWkR4K2MyNmRpVEI5Unc0Y0VBblQ1N1VnZ1VMMUtOSEQ1MDRjVUxWcTFjdnNIaHdheHc5ZWxTSERoM1NtMisrS1VscTI3YXRwazZkcW0zYnRxbDE2OWFPZmkxYnRwVEZZbEhObWpYMTZLT1Bacm1pZjczbE55czFOVlV1TGk0a0NJcVFuTjd6SGoxNmFNaVFJVXBNVEpTbnA2Y2lJaUxVclZ1M1BOVWRlZUdGRnh4RlczdjM3cTNubjM5ZWRydGRDUWtKK3VTVFQ3UjQ4V0xWcmwxYmt0U3dZVU1OSERoUXMyZlB6cFFrZVA3NTUzWGJiYmRKa25yMTZxVWhRNGJjVkhKcCsvYnRqcy9IcUtnb05XellNRi9iQVFBQWNEYVNCRVdBM1c1WHIxNjl0SERoUXIzMjJtdU85dlNhQk5jV2JKT1U0NmlEdkh6QlRhOS9jRDNwSjF6cFB2MzBVMVdzV0RGVG4vajQrRnkzc1dqUkluWHAwa1hlM3Q1NjVKRkhOR2ZPSEUyZE9qVlArMGZSc1c3ZE9wbW1xZTdkdXp2YWtwS1NGQkVSa1NsSmNMMnE4NFZkbFg3ZnZuMnFXN2R1b1cwZk55Nm45OXhxdGFwcTFhcmF1SEdqckZhcjl1elprK2ZQaHNxVkt6c2VlM2w1eVRSTnBhYW02dFNwVXpKTlUzZmNjVWVtL3Y3Ky9vcU5qYzFVSDZOU3BVcU94OTdlM281dHBJOWF1UC8rK3gzTGM2dEprQzRoSVVHN2R1MVNzMmJOdEdIREJrMllNQ0ZQcndVQUFLQ29JVWxRQk96ZnYxOFhMbHpJTkhYaDlhVFBHSkRScFV1WDVPSGhjZDExdi96eXl4eVhaYnpkNE55NWM0NnBGeDk2NkNIRnhjVTVydDVsak1NMFRXM2F0Q25iL1VSSFIrdVZWMTZSSkQzeHhCTjY1SkZIOU5WWFg2bDkrL2JYamJPa2F0aXdZWTA2ZGVxYyt2REREMjNPamlVdmJEYWJObXpZb09IRGgyYzZTZHE3ZDY4bVRKaWdjK2ZPT1RHNnE4NmNPYU9WSzFkcXhJZ1J6ZzZsU0FrT0RxNFZIUjE5WEpMcDdGaXUxYU5IRDMzNjZhYzZkZXFVMnJadEsxOWYzNXZhWG5yeUlDWW1SdlhyMTNlMC8vNzc3L0x6ODh2ektJSDY5ZXRyNGNLRmprS3IyZFVrT0g3OHVQN3puLzg0bmk5YXRFaVRKazFTejU0OTVlUGpvM3IxNnQzVWF3RUFBSEFXeHVRV0FkdTNiMWV6WnMxdWFKMERCdzZvUm8wYW1kcE9uejZ0YXRXcUZWaGN2L3p5aTJNZjY5YXRrOVZxVmMrZVBiVjY5V3F0V2JOR3p6enpqRHc5UFRWanhvd3M2eDQ2ZEVpVEprM1NpQkVqSEZmYnZMMjlOWExrU0wzNjZxdUtpb29xc0RpTEcxZFgxM0ZIamh3NVliVmE1d1VIQjdkdjNicDFrVTdXYmQrK1hmSHg4WHJvb1lkVXJWbzF4NzhPSFRySTI5czcwNVNidDVwcG1vcU5qZFg2OWV2VnIxOC9QZmpnZzVtbURJVmtHTWJxa0pDUVE4SEJ3Vk9EZzRNYlN5b3k4NGcrK09DRDJyOS92OWF1WFp0cGxJb2tSNEp5OSs3ZFNraEl5TlAyYnJ2dE5yVnIxMDZ2dmZhYURoOCtMSnZOcHYzNzkydisvUG5xMjdkdm51TmF0bXhaampPeHBQUDM5OWUwYWRNY3o4dVVLYVBubm50T1o4NmMwWjkvL3FrREJ3N2tlWDhBQUFCRlNaRStPU2t0dG03ZHF2NzkrOS9RT3A5Ly9ybmpTbFZxYXFvTXc5RFBQLytzb0tDZ0FvdnJoeDkrY054WGE3RllORzNhTkUyY09GR2ZmLzY1WEZ4Y1ZLWk1HUzFldkZpMzMzNTdwdlYyN3R5cEVTTkdxRXVYTG5yNDRZY3pMZXZZc2FNT0hqeW93WU1IYS9qdzRlcmV2WHVlN2tFdWFRekQ4RE5OYzZCaEdBUGo0K05qUTBKQzFocUdzVG8rUHY2ckkwZU9KRGs3dm93aUlpTFVwRWtUZVh0N1oycDNjWEZSKy9idEZSRVI0YWdzWHhneVZyblBXT0crWmN1V01neERQajQrcWwrL3ZzYU9IWHZEeWJaU3dsWFNuWVpoakpJMEtpUWtKRWJTR292RnNuclhybDA3Sk5selg3M3dlSHQ3cTAyYk5qcDQ4S0JDUWtJeUxhdFZxNWE2ZGV1bUYxNTRRZVhLbGN0MUJGUkdreVpOMHB3NWN6UjQ4R0RGeGNXcFJvMGE2dGV2WDZIUE5uRG16Qm1GaDRkcjhPREJLbHUyckFZTUdLQzMzbnBMVWxvTkR3QUFnT0tpOUoyZEZiS1FrQkJUeWp4ZFYyNysrT01QZGU3Y1dSczNidFM2ZGVzMGUvYnM2NjZ6Wk1rUzllM2JWKys4ODQ2KytlWWJyVnUzVGcwYU5GRDU4dVhWdEdsVGhZYUd5dFBUVTRtSmllcmV2YnUrK2VZYlNUbFBnWGl0K1BoNGJkdTJUVjI2ZE5ITW1UTVZGQlNrL2Z2M2EvdjI3ZnJpaXk5VXJWbzFwYWFtNnN5Wk0yclRwbzJDZzRNVkVCQ2dtalZyYXZYcTFabytmYnFlZXVvcFBmLzg4em51WStIQ2hWcTBhSkVHRGh5b3VYUG41dWxubFhIZHZNNDFudDR2S2lxcXlCenJJU0VoOHlVOW04UGlCTk0wUHpFTVk3VmhHSjlGUmtZbVpyUCtEUjFqS0Z4RjhSakxLQ1FrSkVwU2NBNkxUMG42V05KcUh4K2ZMWnMyYlVxOVp0MUNQOVo2OWVxbFJ4NTVwRWhQVzVsK3UwRk9QNGY5Ky9mcjVaZGZWdXZXclIzVElxNWJ0MDR0VzdaVXg0NGR0WFBuVGtkZnE5V2E3NTluVVQvV0FBQkF5Y0JJQWlkemNYSFJpeSsrcUhMbHl1bnh4eC9YNDQ4L2Z0MTFUcHc0b1RadDJxaCsvZnFxWDcrK0JnOGVMSXZGb2lWTGxxaDE2OVphdW5TcDFxNWRLeGNYRi9YcDB5Zkwrbm1aQXZIVXFWT09LM3Z0MjdkWDNicDFGUllXcHYvODV6L3k5L2VYbERiTjErYk5tL1h4eHgvcjVNbVRXcjU4dVZxM2JxMmFOV3M2cGpITHlUUFBQS01XTFZyb3pqdnZ2T0ZSRkNXY2oyRVlqMHQ2M0RUTnhKQ1FrQTJtYWE1MmQzZi85UHZ2djgvYm1PdGlLTHVrVDJCZzRIV24xMFNlNURaU29LcWtRWklHSlNRay9HVzFXdGZhN2ZiVnljbkpYeDg0Y0NDNU1JT0tqNC9YNTU5L3JyTm56NnB6NTg2RnVhdWJWclpzMlN5M1EyVDB4eDkvNk9HSEg4NDBlMEw2YTNybW1XY3k5UjA5ZW5UaEJBa0FBRkJBdUJwUndHN1ZWVjdUTkxNTTA4K3U3Vm8ybXkzVGpBVzU5VW5mWGw3V0thcnlPdUtnbVBoRTBtcEo3MGlNSkNncVN0Z3hsdEY3a3A2UUN1ZFlDd3NMMCsyMzM2NUpreVlWNnUwcUpRa2pDUUFBd0szQVNJSmlLcnRrUUY3dTdjL0x5WDU2bi9UdEZkY0VRUWxrR29aaHBrL0hCaFN5UWozUXNwdmFGUUFBQU01SGtxQ0lzTnZ0ZVo2ZXk1bU9IajJxZ0lDQVloRnJSa1hweXR0MWFoSmtsR2dZeG5xNzNiN2EwOVB6MDIrLy9mYjhsZldYRm1xQXlKZWlkSXhsRkJJU3NrdFNYb1k3L0dXYTV2OE13MWlkbEpTMDhjQ0JBOGtoSVNGUEZuWjhBQUFBS0ZxSzE1bGVDYlY3OTI2TkdUUG1odGRidFdxVjNuNzc3VXh0QXdjT1ZFcEtpdU41Ykd6c1RjZVg3dURCZy9ySFAvNlI3Nm05MXExYlYyQ3hsR0FKa3Q2WDFNMHdqTXFSa1pHUFJrZEhmNUNlSUFEeUliZlArVk9TL21NWVJsc2ZINStxMGRIUkE2S2lvajRyN0hvRTJmbnR0OS8wNG9zdnltN1AvMlFMVzdkdTFZSUZDd293S2dBQWdOS0hrUVJGd01LRkMvWExMNytvZCsvZWpyYkdqUnZycTYrK1VvVUtGUnh0SjA2YzBKWXRXeHlQbHk5ZnJpVkxsdWpUVHo5VmFHaW9xbFNwb2oxNzlzZzBUZTNldlZzTEZpelFwVXVYOU00Nzc4Z3dESVdHaG1iWmQwNGpHTjU1NXgzVnIxL2Y4Zno0OGVNYU9uU294b3daNDdoLytQVHAwL3I5OTkrejNKUGR1SEZqeHh6bkNRa0oyclZybHlScHhvd1pqbUplQ1FrSkdqNTh1TWFNR2FPQWdBQkphZmZiNWpielFueDhmRW05RC8rc3BMVVdpMlYxWEZ6YzEwVnRDa1FwN2VScjZOQ2hHajU4ZUtiaW12djI3WE5NVVdnWWhpcFVxS0I3NzcxWHc0WU5jMHlabVBINHlPMzlTOS9XMXExYjVlbnBLVW1hUDMrK1ZxOWVyV1hMbHVuczJiT09mYVVMREF6VWpCa3oxSzFiTjAyZlBsMXQyclJ4TE51MGFaUEdqUnVuaUlnSStmcjYzdXlQb0RpNzloYzh4akNNMVRhYmJmWHUzYnUva3hPblFNeG84K2JOa3RJK2U1WXZYNTZudnRlcVZhdVd4bzhmci92dnY5OVJZRFhkdkhuenRHYk5ta3h0c2JHeEtsZXVYSmJ0WExod0lkdGo5WU1QUHRDS0ZTdjB4eDkvcUZhdFducnBwWmQwenozMzVCb3JBQUJBY1VPU3dNbSsvLzU3MWE1ZFczUG56dFdlUFhzMGZQaHdmZlhWVjVMU3JyeHYyTERCMGJkVnExYVNwSXNYTDJyVXFGRWFQWHEwcWxTcEl0TTBOV1hLRk0yYU5VdFMycnp5cG1ucXlTZWZWUFBtelIyMUJYYnUzS21MRnkvS3k4dkxzVTJyMWFxTkd6YzZUdWpPblR1WDVZUXFKaVpHZ3dZTjB1REJnM1hmZmZjNTJ1UGk0alJtekJpOThzb3JhdDY4dWFQZDE5ZFhYMzc1cFJJU0VyS3RDQjRiRzZ2dzhIQjE2dFRKa1NCSWw5dk1DeVdwUUp4cG1xY2xyWkcwdW56NThwdXZuWHF1cUltSWlGQ05HalVVRVJHUjdRd2NXN2R1VmRteVpSVVRFNk9KRXlkcXdvUUpldU9OTnlSSlM1Y3VWYjkrL1c3NEh2U3Z2dnBLNzc3N3JoWXNXS0JxMWFycDdObXpqbjJsSnhIU1BmREFBMXF5WklralNXQ2FwaFl1WEtoZXZYcVY5Z1NCSktWS09teWE1a2VHWWF5T2lvcUtVaUhYRzhpUDlldlg2OWxubjFXclZxMXluUEVrTkRUVU1aMWcrbFN2MTByLzdNc29NVEZSTzNmdTFIUFBQWmRwQ2tLcjFlcElPRHp6ekROYXVIQ2hvejA3c2JHeG1qNTl1dno4L0xSeTVVcTk5TkpMK3VLTEwxU21USm44dldnQUFJQWlpQ1NCazEyNGNFSGJ0bTNUOXUzYkZSTVRJOE13MUxObnoxelhXYmh3b1dKaVlyUjQ4V0xObkRsVHljbkppb3VMY3lRWFhuamhCVFZwMGtTU05IejRjSFh2M2wzTm1qWFR5Wk1uMWI5L2Z5MWV2RmpWcWxYTHN0MkVoQVQxNmROSFk4YU1VWXNXTFNSSlVWRlJHanQycklZUEg2NzI3ZHM3K3BxbUtYOS9mNDBkTzFZalI0N1U5T25UMWF4WnMwemJ5eTVCY1BUb1ViMzAwa3NhTUdDQTdyLy8vaXpMTzNUb2NKMmZXUEdYbXBvNnBVNmRPb00vL1BCRG03Tmp5WXVFaEFSdDJiSkZNMmZPMUpBaFEzVG8wQ0hWcVZNblN6K0x4YUtBZ0FBOSsreXpldUdGRjI2cXpzYWhRNGMwY2VKRVRadzRNZE9JbHB6MDc5OWYzYnQzMTNmZmZhZW1UWnRxOCtiTk9uSGloUHIyN1p1di9aY2twbWwyajQ2T1BxNGltQmhJdDMvL2ZoMDllbFF0VzdiTTh6cDJ1MTBiTjI3VThlUEhsWmlZcUhyMTZrbVNrcEtTTkcvZVBBMGRPbFRTMVdsZHJ5YzZPdnE2ZlFZTkd1UjQzSzlmUHkxYXRFaXhzYkdxV3JWcW51TUdBQUFvNmtnU09GbTdkdTNVcmwwN0xWdTJUTE5telZKZ1lLQm16NTR0UHo4L3g4aUJhL1h0MjFlZE9uVlNwVXFWNU92ckszZDNkLzMyMjIvYXYzKy8zTnpjVkt0V0xVbFNjbkt5amgwN3BzcVZLMHVTcWxXcnByNTkrMnJvMEtGYXZueTV5cFl0NjlpbXpXYlR1SEhqMUt4Wk0wZUNZTnUyYlJvMmJKZzhQVDAxWjg0Y3paZ3hRNWN2WDFacWFxb3NGb3M4UER6azZla3BmMzkvalJvMVNyTm56OWJkZDkrZDYrdjE4dkxTNU1tVEhWL29yL1hsbDEvbXVHNUpHVW13ZCsvZTMvZnUzZXZzTVBKc3c0WU5DZ2dJVUZoWW1FSkRReFVSRVpGdGtpQmRVbEtTUER3ODhwMGdpSTJOMWJCaHc5Uy9mLzlNaWFuYytQdjc2Nzc3N3RPU0pVdlVwRWtUTFZ5NFVIMzY5SEhjOWxLYVJVZEh4emc3aHV0WnZIaXhMQmFMNDVnSkRRM1ZiYmZkSmtuNjY2Ky9IS01ITW5yenpUZGxzVmgwK3ZScFRaMDZWVFZyMXRUenp6K3ZxbFdyYXNXS0ZZNGtnY1ZpMFp0dnZsbmdNWC8vL2ZlNi9mYmI1ZWZuVitEYkJnQUFjQ2FTQkVYQXZuMzd0R2pSSXJtN3U4dmYzMSs5ZS9mVzFLbFRKU25UcUlMRXhFUkpVcVZLbGRTbFN4ZlZyRm5Uc2V6MzMzL1gxcTFiZGVMRUNRMFlNRURwMCtSWnJWWUZCUVU1K3ZYdTNWdmZmZmVkM256elRZMGFOY3JSUG5YcVZObHN0a3h0OWV2WDE3aHg0MVM3ZG0xNWUzdkwwOU5UWGw1ZTJRNnRuVGR2bnQ1Nzc3MU1TUUxETUJ4eHRHM2JWaGN2WHN3eVZMMUdqUnFPKzQvbnpwMmI2ODlweFlvVnVTNUg0WWlJaU5DRER6NG9TWHJ3d1FjMWMrWk1EUjA2Vks2dW1UOCs3SGE3ZnZycEo4MmRPMWVQUGZaWXZ2YzNhdFFvV2EzV0xQVUhydWZwcDU5V2p4NDlORy9lUEowNmRVcDkrdlRKZHd5NGRhS2pvL1hqano5bWF2UDI5bmJjYXRXMmJkdHMxMnZac3FXKy9mWmIzWDc3N1ZxOWVyVSsrdWdqSFQ5K1hMNit2cGsrb3d6RFVNdVdMYlZ5NVVwSG9kY09IVHBrdXRVcE9UbjVoZ29tUmtaRzZyWFhYdFBVcVZPTDNVd3ZBQUFBMTBPU3dNaysvZlJUVFpreVJkV3JWOWVFQ1JQVW9FRURSVWRIYTlPbVRYcnJyYmZVcUZFalI5L2R1M2M3SGwrNmRFbi8vZTkvSGMvVGl4S3VXTEVpMDMzOSsvYnRjOVFrU0RkaHdnUkh3aUZkejU0OVZiTm16VXduZmhVcVZGQ1hMbDN5OURxZWZ2cHBKU2RmTFlodXQ5dmw0dUtpMU5TMFcrMDNidHlvVnExYWFlUEdqZXJTcFl0V3IxN3QyTmZzMmJQMThjY2Z5MmF6S1RFeDBWRWZJVGU1MVM1QXdUbDY5S2dPSFRya3VCTGJ0bTFiVFowNlZkdTJiVlByMXEwZC9WcTJiQ21MeGFLYU5XdnEwVWNmVmE5ZXZmSzl6K3JWcTJ2Ly92MUtTRWpJZGlSQXhpSHB2WHYzMW9nUkl5U2xGYTNyMkxHakZpOWVyUER3OEV5MU4xQjByVml4UXNPR0RkUEVpUk52ZU4xVHAwN3B0ZGRlVTJCZ29NTER3MVc3ZG0wZE9uUW8yd0tvanozMm1CNTc3REZaclZiSGlLWDAwVW1uVHAzSzh6N1BuRG1qNGNPSDYvWFhYeTh4bzVzQUFBQXlJa25nWkgvLys5ODFkZXBValI4L1hwTW5UODYwTEdPaHQxOSsrU1hMa05zbm5uakM4VGo5S3RqNTgya3o1ZjM4ODgrYU0yZU9kdTNhcFpVclYrckFnUU01ZmdudjJMRmp0dTA3ZHV4UWNuS3l3c0xDc3EwQW51N0NoUXZhc1dOSHBwT3l4TVJFZVhoNE9PTEpxRzdkdXRxM2I1K0NnNE1sU2VIaDRRb1BEOWU4ZWZPVWtKQ2drU05INXJndjNGcnIxcTJUYVpxWjZrc2tKU1VwSWlJaVU1SWd1MktDK1RWNjlHZ05HVEpFdzRjUDE5eTVjK1htNXBacGVXNzc2dGF0bXo3NzdETjE3ZHExUUdKQjRRc1BENWUvdjMrK2tnUTlldlJRNTg2ZHRXYk5Hcm03dTB0S1MyeGxWM01sTittMy93d2NPRkR6NTgvUHRlL3UzYnQxeHgxM3FISGp4amNjTHdBQVFIRkFrc0RKQWdJQ0ZCQVFJSXZGb2xXclZ1WFlMN3Y2Qk8rOTk1N2pjY2JwRGNQRHc3Vi8vMzUxNjlaTnI3NzZxaXBXcktpYU5XdG1tcGtnbmRWcTFSZGZmSEhkcS9jYk4yNlVpNHRMbHZhY2lvS2RQbjFhbFNwVnlqWkowTHAxYTMzeXlTZU9KRUc2dzRjUGE5KytmWTRDak5lS2k0dlQrKysvcjlxMWErY2FLd3FHeldiVGhnMGJOSHo0OEV6SDM5NjllelZod2dTZE8zZXVVUGJyN3U2dUdUTm02SWtubnRDVUtWTnU2T1F4L1VUeDJzUUNpcTVycHlxVTBvcGxwaGN4dlhZa2xKUlcyUEtaWjU3SjFEWnYzanhKVjI4ZHVQWXpNN3RwRSt2WHJ5KzczYTRQUC94UUFRRUIyck5uanlUcGtVY2V5VEhlSmsyYThCa0VBQUJLTkpJRVJVanYzcjF6WEhidDdRRlM5aU1KcExTUkFhKy8vcnJLbENtajVjdVhxMG1USnJrV21pdG83NzMzbnFNK3dtdXZ2WlpsZWJ0MjdUUm56aHpGeE1RNGlpeEtja3labDUzMEwvMDFhdFFvbEppUjFmYnQyeFVmSDYrSEhub29VeExKejg5UHI3Lyt1alpzMktBR0RSb1V5cjRyVjY2czExOS9YYzg4ODR4cTFxeXBwNTkrdXFMNUhTTUFBQ0FBU1VSQlZGRDJnNktwVTZkTzJYNTJwS3RUcDA2V2szN1ROTFZvMFNJdFdMQkF3NGNQMTJPUFBaWXBzV20zMjNYdzRFRkphYk8rbkR4NVVuUG56dFZiYjcybGd3Y1A2cTIzM3RMdzRjTWxTZVBIajlmWXNXUDE2cXV2WmtrNEhUMTZWUHYzNzg4eXpTSUFBRUJKUVpLZ0NNbFlZK0JhdVkwa01FM1RjVFhmMWRWVkhUdDJkQlR1K3ZycnIxVzNidDFDaURabjVjcVYwL0xseTlXN2QyK05IajFhNzd6emp1TnFZVkpTa21PKzh0R2pSMnZod29YWjNzb1FIeDh2VDA5UHVibTV5VzYzYTkyNmRhcGV2WHFCRFduSDlVVkVSS2hKa3laWlJwbTR1TGlvZmZ2MmlvaUl5Rk9TSUwwQVlWaFltR04rK3J4bzBLQ0J4b3dabzRrVEo4cmYzOTh4emR5MTArUnQyclFwVDNVc1VIemtsaUM0bHQxdTE0NGRPN1I0OFdJbEppYnEzLy8rdHlJaUl2VCsrKytyVDU4KzZ0YXRtOHFXTGF2MzNudFBCdzRjME9qUm94VWFHcW9LRlNyby8vN3YvN1JwMHlhOSt1cXJhdGFzbVV6VFZFcEtpczZkTzZmTm16ZG5PeUlsS2lwS0d6WnNJRWtBQUFCS0xKSUVSVWpHbVF5dWxkMUlBaW10Q09HZVBYc2NGYmJ2dSs4K1BmamdnM0p6YzVQTlpwT2ZuNThhTm14NDA3RmxkNnRDZGhJU0V2VGlpeStxWGJ0MmV2TEpKN1Y3OTI2OThzb3JldTIxMTNUNThtWEhQY1FEQmd4UVpHU2tCZzBhcEtWTGwyYXBFTjY3ZDIvOStlZWZrdEttTUt0VnE1YkdqeDkvMDY4RGVUZDkrdlFjbDJXY0JlTjZKLzU1VFF3MGFOQWdTOStISDM1WUR6LzhjSjYzbGQwMlVIelpiRFpkdkhoUkhoNGUrdW1ubjFTaFFnVkphZE5rYnRxMFNYdjI3TkgyN2R2bDYrdXIzcjE3cTNQbnpuSnhjVkhidG0xMTlPaFJMVjY4V0V1WEx0V1RUejZwdm4zN09yWWJFeE9qTGwyNnFIYnQybnJ2dmZjVUdCZ29LUzBaZS8vOTk4dHV0MmVxdzVGUi8vNzkxYjkvLzhKLzhRQUFBRTVDa3FDSXFGZXZYcTVUQUE0YU5DamJkZzhQRDZXbXBxcEhqeDZTMHBJR042SmN1WExaM3ZPYnpqQU0zWDMzM1hyNzdiZXpuZXJMYnJmcjZhZWZkbXpqaHg5KzBGMTMzYVVoUTRaSWtsNSsrV1Y1ZVhucDhPSERhdENnZ2NhT0hldVllbXo4K1BINitlZWZzOTN1K3ZYckhkdVh4RFJqSlVoMkZlRURBd056cmNtQjB1bml4WXZxMEtHRDdIYTd5cFVycDhHREIwdEtxejJ4WThjTzFhOWZYMzM3OW5XYzVHY1VHQmlvZi8zclh6cDI3RmlXMlZCcTFhcWxwVXVYNm05LysxdW05bW5UcGhYYWF3RUFBQ2d1Y2o0N1JMNkVoSVNZVXQ2dm5xSndwWitRUmtWRmxaaGpuV09zYUNtSngxaTZXM21zL2Zubm42cFNwVXFoNzZjNEs4bkhHZ0FBS0RxNFBBc0FjRG9TQkFBQUFFVURTUUlBQUFBQUFDQ0pKQUVBQUFBQUFMaUN3b1ZBS1hINjlHbk5tVE5ITzNic2NFd3gyYnQzYncwY09GRDc5dTF6VEZXWTd0cGlnaWtwS2ZyZ2d3KzBmdjE2eGNURXlHNjNxMnJWcXBvNmRhcFNVbEl5cmUvbDVhV3dzRENOSERsU0ZTdFd2Tzcyc3l0bW1DNjMrK0hUdDd0MTYxYkg5Smp6NTgvWDZ0V3J0V3paTXAwOWV6YmIvYzZZTVVQZHVuWFQ5T25UMWFaTkc4ZXlUWnMyYWR5NGNZcUlpSkN2cjIrTyt3VUFBQUJLS3BJRVFDbVFtcHFxQVFNR3FFMmJObHE1Y3FYS2x5K3YzMzc3VFNkUG5zelVMK1BKZGthWEwxL1dvRUdEWkpxbVJvd1lvUVlOR2lnMU5WWDc5dTJUaDRlSFVsSlNNcTEvOHVSSmpSOC9YdVBHamNzMGEwZE8yMDlQQktTZjlPL1lzVVB1N3U0My9EcS8rdW9ydmZ2dXUxcXdZSUdxVmF1bXMyZlA1cmpmQng1NFFFdVdMSEVrQ1V6VDFNS0ZDOVdyVnk4U0JBQUFBQ2kxdU4wQUtBV09IajJxRXlkTzZLbW5ubEtsU3BYazZ1cXFnSUFBTlcvZVBFL3J6NWt6UjBsSlNWcXdZSUdzVnF2YzNkM2w2ZW1wSmsyYXFGYXRXbG42VjZ0V1RRTUdETkRPblRzZDAxZ1d0a09IRG1uaXhJbWFPSEdpNnRldmY5MysvZnYzMTA4Ly9hVHZ2dnRPa3JSNTgyYWRPSEZDZmZ2MkxleFFBUUFBZ0NLTEpBRlFDbFN0V2xWbHk1YlZyRm16bEppWWVFUHJwcWFtYXUzYXRSb3dZTUFOWGQyL2VQR2lQRHc4WkxFVS9zZE1iR3lzaGcwYnB2NzkrNnQ5Ky9aNVdzZmYzMS8zM1hlZmxpeFo0aGhGMEtkUEgvbjQrQlJ5dEFBQUFFRFJSWklBS0FWOGZIdzBiZG8wYmRteVJaMDdkOWFTSlV2eW5DdzRmdnk0RWhNVDFhQkJnenoxTjAxVFI0NGMwZHk1YzlXN2QrK2JDVHZQUm8wYUphdlZtcVgrd1BVOC9mVFRpbzZPMXJ4NTgzVHExQ24xNmRPbmNBSUVBQUFBaWdscUVnQ2xSSXNXTGJSMjdWcTkvLzc3V3I1OHVUNzY2Q085K2VhYnFsMjd0cU5QeTVZdEhZOTc5KzZ0RVNOR09Pb051THBlLytNaWZYMkx4YUtSSTBlcVI0OGUyUzdQdVAyQ1VMMTZkZTNmdjE4SkNRblpqZ1RJYWIrMWF0VlN4NDRkdFhqeFlvV0hoOHZMeTZ0QTRnRUFBQUNLSzVJRVFDbmk3ZTJ0Z1FNSDZ2SEhIOWVvVWFNMFpzd1lmZlRSUjQ3bDJSWDRxMXExcWd6RDBKRWpSM0tkaFNCOS9Zc1hMMnJpeElsYXMyYU5PbmZ1bk9rV2had0tGOTZzMGFOSGE4aVFJUm8rZkxqbXpwMHJOemUzTEhIbHROOXUzYnJwczg4K1U5ZXVYUXM4TGdBQUFLQzQ0WFlEb0JUeThmSFJQLzd4RC8zNjY2L1hMU3pvNCtPakprMmFhTm15WlhuYWR1WEtsVFYxNmxURnhzWnEzcng1QlJIdWRibTd1MnZHakJrNmZ2eTRwa3laY3NQclNzcVNXQUFBQUFCS0k1SUVRQ2x3K1BCaExWcTBTTWVQSDVmTlp0UFpzMmYxOGNjZjY1NTc3c2xUWWNHUkkwZnF3SUVEZXZubGwzWGt5QkhaYkRZbEpDVG9tMisrMGRHalI3UDA5L2IyMXBneFkvVGVlKy9wNE1HRGhmR1NzcWhjdWJKZWYvMTFmZkhGRjNyNzdiZHZ5VDRCQUFDQWtvYmJEWUJTd01mSFI1R1JrVnF4WW9VdVhMaWdTcFVxcVdYTGxobzVjbVNtZmhudjNaZWtUWnMyeWR2YlcvNysvbnIvL2ZlMWNPRkNQZi84OHpwNzlxdzhQRHhVdTNadGpSOC9QdHQ5M252dnZlclVxWk1tVFpxa1VhTkc1YnI5Z3RLZ1FRT05HVE5HRXlkT2xMKy92NnBXclhwTDlnc0FBQUNVRklhekF5aHBRa0pDVEVtS2pJeDBkaWlRSFBmUVIwVkZsWmhqbldPc2FDbUp4MWc2anJXaXBTUWZhd0FBb09oZ0pBR0FJaSs3Z29tQmdZRmF0V3FWRTZJQkFBQUFTaTZTQkFDS1BLNWtBd0FBQUxjR2hRc0JBQUFBQUlBa2tnUUFBQUFBQU9BS2JqY29KTm5kUXcwVUpJNHgzQ29jYXdBQUFLVUhJd2tLbUdtYW01d2RBekl6VGZNSFo4ZFFrRGpHaXA2U2RveWw0MWdyZWtycXNRWUFBSW9PcGxFQ0FKUm82Vk01bXFZNUl6bzZlb1N6NHdFQUFDaktHRWtBQUFBQUFBQWtrU1FBQUFBQUFBQlhrQ1FBQUFBQUFBQ1NTQklBQUFBQUFJQXJTQklBQUFBQUFBQkpKQWtBQUFBQUFNQVZKQWtBQUFBQUFJQWtrZ1FBQUFBQUFPQUtrZ1FBQUFBQUFFQVNTUUlBQUFBQUFIQUZTUUlBQUFBQUFDQ0pKQUVBQUFBQUFMaUNKQUVBQUFBQUFKQkVrZ0FBQUFBQUFGeEJrZ0FBQUFBQUFFZ2lTUUFBQUFBQUFLNGdTUUFBQUFBQUFDU1JKQUFBQUFBQUFGZVFKQUFBQUFBQUFKSklFZ0FBQUFBQWdDdElFZ0FBQUFBQUFFa2tDUUFBQUFBQXdCVWtDUUFBQUFBQWdDU1NCQUFBQUFBQTRBcVNCQUFBQUFBQVFCSkpBZ0FBQUFBQWNBVkpBZ0FBQUFBQUlJa2tBUUFBQUFBQXVJSWtBUUFBQUFBQWtFU1NBQUFBQUFBQVhFR1NBQUFBQUFBQVNDSkpBQUFBQUFBQXJqQ2NIUUFBQUlVcEpDVEVsQ1RUTkhjWWh2R0ZzK01CVUxBTXc3Qkwramd5TW5LZnMyTUJnSktBSkVFcEZSd2MvSTFoR0syZEhRY0FBRUJCaUlxSzRuc3RBQlFBVjJjSEFPY2dRUUNndERGTjh5UERNQTQ0T3c0QUJjYzB6VkRETUI2UWxPenNXQUNncENCSlVNcVJkUWRRMHFYZmJoQWRIZjJvczJNQlVMQ0NnNE1iUzNwQUVyY2FBRUFCb1hBaEFBQUFBQUNRUkpJQUFBQUFBQUJjUVpJQUFBQUFBQUJJSWtrQUFBQUFBQUN1SUVrQUFBQUFBQUFra1NRQUFBQUFBQUJYa0NRQUFBQUFBQUNTU0JJQUFBQUFBSUFyU0JJQUFBQUFBQUJKSkFrQUFBQUFBTUFWSkFrQUFBQUFBSUFra2dRQUFBQUFBT0FLa2dRQUFBQUFBRUFTU1FJQUFBQUFBSEFGU1FJQUFBQUFBQ0NKSkFFQUFBQUFBTGpDMWRrQkFBQUFBSGtSSEJ3Y1poakdVeG1hS2wvNTN6OGtKR1IraHZhVXdNREFvUjkrK0tIdEZvWUhBQ1VDU1lKU29HSERoalZjWFYzSFpiZnNtaitvU2sxTm5iSjM3OTdmYjAxa0FBQUFOK1NrcEdlemFhOThUZnNYSkFnQUlIOE1ad2VBd3Zmb280KzZIRGx5NUlSaEdINjU5VE5OODNSUVVGQjEvcWdDS0s2Q2dvTEsrUHI2K21ac3M5bHNweVRKeGNXbGFzYjJjK2ZPblR0eTVFalNyWXdQd00wTENRazVJT252MStuMlRGUlUxS0piRVE4QWxEVFVKQ2dGUHZ6d1E1dkZZdms0RDEzWGtDQUFVSno1K3ZyNjJteTJremFiN1ZUNnYvUmxHZHRzTnR1SmE1TUpBSW9Id3pEZXZVNFh1Mm1hLzdzbHdRQkFDVVNTb0pTdzIrMnI4OUF0TDMwQW9NamF1WFBuSDVLMjVLSHIxaXQ5QVJRek5wc3QxKzhycG1sdWlZNk9Qbk9yNGdHQWtvWWtRU2xoc1ZnMm02WVptMHVYcytYTGw5OTh5d0lDZ0VKaW1tWmVFcDRmRlhvZ0FBckY3dDI3RDB2YWw5Tnl3ekQ0L1FhQW0wQ1NvSlNJakl4TU1ReGpiUzVkMW03YXRDbjFsZ1VFQUlYRWJyZXZ1VjRmbTgyV2wxdXdBQlJkT1NZRFRkUGs5eHNBYmdLekc1UWlobUdzTmszekg5a3RzMWdzM0dvQW9FVFlzMmZQaVpDUWtPOGtOYzJoeTQ0OWUvYWN1SlV4b2VReXJkYXFrc0lsUFNUcERrbGV6bzJvZERncXFhZHBabW0vMnpDMHhEQk95R3E5OVVFQktPNlNKZjBtNlV0WkxIT01uVHNQT0RzZ1oyRWtRU2tTSHgvL2xhU0ViQllseE1YRmZYMnI0d0dBd21JWVJvNkp6OXlXQVRmQ0RBbDVRdElSU2FNbE5SQUpnbHZtRGttMWpLeVRkTFhMSm5FQUFIbmtMaWxRMGtEWjdYdk5rSkFwWmlrOVh5NlZMN3EwT25Ma1NKSnBtcDlrc3lpQ2FjQUFsQ1FwS1NrNUpnSlNVbEt1ZXpzQ2NEMW1TTWdUU3F1eTcrbnNXRW9qUTFMYmJCSUNiYk5KSEFCQVBsaGtHR01WRXZLNnN3TnhCcElFcFV3T1Y5QzRxZ2FnUk5tN2QrOHZrcUt6V1JSMVpSbVFiNmJWV2xXR3NjRFpjWlIyN2E1SkNQeGRVbFhuaEFLZ3BES01ZYWJWMnNiWllkeHFKQWxLR2NNd1BwT1VtS0VwMFRDTXo1MFZEd0FVSXBLaUtDemhZZ1NCMDlXVmRGdUc1KzJjRlFpQWttNjBzd080MVVnU2xES1JrWkdKa2pha1B6Y01ZLzJWTmdBb1ViSWJPVVdSVmhTUWgzSm90OTNTS0VvNVExS2pETSt2SFZrQUFEY29wNkltYmN5R0RVdFZ6UmxtTnlpRlROTmNiUmhHZDBteTIrMThZUVpRSWtWR1J2NFVFaEx5bzlKR0ljc3dqQU83ZHUwNjVPU3dVRExja1UyYnpZaU01SHZWTGRhb1VhTXVGb3ZsZjVKcy92ejhBZHdrMDJyOVh0STkxelM3eXQyOWhxUlM4eDJDa1FTbGtMdTcrNmZwanowOVBUL05yUzhBRkdlbWFUb1NvU1JGVVlDeXU2TGtjc3VqZ0hidjNoMGg2YVJoR0pPY0hRdUFFaUg3ejNLYnpmc1d4K0ZVSkFsS29lKy8vejVCMGllU0lyNzk5dHZ6em80SEFBcVJJekhBMUlkQWlXU1g5SEZxYWlxLzN3QlFRQmlXVlhxdE5neUR5WVFCbEdqUjBkRjdRMEpDamtveW82S2k5ams3SHFBb2FOS2tpVTlLU2twM1NmZEthaXpwZGttK0tzYWpJVnhjWEFhSGhJUTRPNHo4c2trNkora1BTYnNrYlhGemMxdDk1YUlPQU54eUpBbnl4MmpVcUZHWXhXTHBJcW1acENDbC9YRXQ0OXl3Ym94cG1nb0pDVm5xN0RodVFMeWt2eVJGR29heFdkS3F5TWpJdjV3Y0U0Q2l6ZFRWcENpSlVaUnFUWm8wOFV0T1RwNlFrcEx5bEppZG9TaHhVZHBFRGJkSnFpK3BYMHBLeXB6ZzRPQmw3dTd1RTcvLy92dlR6ZzBQUUdsRGt1REdHRmFydFlkcG1xL3FTaUVzM0ZMbHIvd0xORTJ6cDZRM1EwSkNQakFNWTF4a1pPUnhKOGNHb0lpeVdDeXJVMU5UU1JDZ1ZMTmFyWStucEtRc01BeWpuQXdwNGU4K2ltOVlRUmNEdkpSYzBWMDJMMWVaTHN3TzRBeUd6WlRMeFZTNXh5Ykw2NWVMS3I4M1RqNC9KbmdhTXA1TFNVbDUwbXExUGhzWkdibkMyWEVDS0QzNGE1QkhEUm8wOEhWemMxc2xxYjBrbFMvanBhNTN0VlJvOWJxNnc3ZXF5cGN0cHpJdWJrNk9zdVN5bTNaZFRMNnNNNGx4K3ZGTWpMNDZGcW10TVh2VEZ5ZEpHaGdWRmJYVWVSRUNKVi9qeG8zcjIyeTJub1poTkZmYUZPVVZKWlYxY2xnbDBXVkpzWkorTWszeld4Y1hsMVc3ZHUzYTcreWdjSlZwdFdhYmRESWlJNHZpOXlvakpDVGtGVW12U2xKczJHMDYyYm1ha2l1NU96Y3E1TXI5YkxLcXJUdXBpanZTQmt3YWhqRWhNakp5c2hnUkJSUXEwMnJkSmNtYVpZSGRIbXBFUisrNjlSRTVSMUg4WTFia1dLM1dRTk0wUDVWVXg2K2NyNTVzMkZHUDFHMGhEN2RpZFhkQmlYTWs5b1NXN3Y1TW54LzVRWGJUbEtSL1JVVkZqVmRhRVNNQUJTUTRPRGpNTUl6cGtsbzRPNVpTYkp0cG1pOUhSMGZ2Y0hZZ0tENUpnbnIxNnJtWEtWTm1zYVFuN080Vzg1Y0JkeGp4ZDFkd2RsaTRBZVgzeENsZzBUSFRrbXczSkwyYmxKVDA5SUVEQjVLZEhSZFFVcEVrU0ZPay9wZ1ZSWTBhTlFwMXNWZzJtRktsSmpYdTB2UU9BMVhPM2NQWllTR0Q3Yi90MTh0ZkxqQXZwU1Faa2xiNitQZzhzV25UcGxSbnh3V1VBSmFRa0pCSmtzWktVcGt5ZG5YdWZGYk5teWZvempzdnlkYzNWV1hLa0pNcmFFbEpGcDA3NTZyRGh6MjBiWnVQMXEycnBPVGt0TW1JRE1PWUVoa1pPVUVrUTUycXVDUUpRa0pDWmtvYW11TGpxcVBodFpWWWl6SUV4WkZuVEtJQ1ovOHN0NFJVU1pvWkZSWDFvck5qQWtvcWtnUnBpdFFmczZMR2FyWGVKdFBjWTByVnV0UnRyakV0bjVDcnBkZ1cvaTNSZmo3N20xN1lNRnQvWG95VGFacVRvNk9qWDNGMlRFQnhGaFlXNXBHVWxQU09wTWZLbHJXYmZmcjhhZlRxOWFjcVZpVC9kcXZGeHJycWd3K3E2UDMzcTVpWEwxdlNrNkg5Tm0zYWROblpzWlZXeFNGSkVCd2MzTmt3akxXcDVWek5uOGJjWlNUZnh1akg0c3o5cnlUVi9kZEIwL1ZDcWlHcGMxUlVWSVN6WXdKS0lwSUVhU3pPRHFBSU0welRmTWVVcWoxVU8wemo3KzFMZ3FBSXExMnBwdDd1OHJLODNNdWFobUdNQ3drSmFldnNtSURpS2lnb3FFeFNVdElYa2g2clhEbEZTNVljTWdZTk9rbUN3RWtxVmt6Vm9FRW50V1RKSWFOeTVSUkplaXdoSWVITG9LQWd6dnFRcmREUTBKb3l0RlNTZnYxbkFBbUNFaUQ1dGpLSytXZUFJVW1tekdXaG9hRTFuUjBUZ0pLTEpFRU9Ra0pDaGtwNnlMKzhuMGEyNkMzREtESVhCNUNENnQ2M2FkeTlUeHFTRE1NMFZ6UnMyTENLczJNQ2lpTWZINTlwa2xyY2VlY2xMVnYyaytyVXVlVHNrQ0NwVHAyMDkrUE9PeTlKVWdzZkg1Ly9jM1pNS0pwc050czhRNGJ2bngxdVYwTDk4czRPQndVa3ZuNTUvZG5lVDRZTVg1dk5Ocy9aOFFBb3VVZ1NaQ000T0xpeUllTTFWNHVMcHJZZklFODNpbmNYRngwRFEvVkkzUll5RGNQUDFkV1ZXdzZBR3hRY0hOeFowZ3MrUHFubXJGbEg1T2VYNHV5UWtJR2ZYNHBtelRvaWIrOVVVOUxRa0pDUWg1MGRFNHFXUm8wYWhVcDZNTW12ckU0OFVzM1o0YUNBbmVoYVhVbCtaU1hwd2VEZzRNYk9qZ2RBeVVTU0lIc3Ztakk5ZXRWdnE3cTMrVHM3RnR5Z0Y1djFUTHZ0UUJvUUhCek1OeVFnais2NTU1NUt4cFVoeXErK0dtTlVxVUtDb0NpcVVpVkZyNzRhYzJWNG03bnNubnZ1cWVUY2lGQ1VXQ3lXY1pMMHgzMjN5M1RqYTE1Slk3cFo5RWNuUDBsWDMyc0FLR2o4OWJoR1dGaFlSWXRoaEx0YVhOU25ZWHRuaDROODhISXJxNTcxMmhpbTVHNFl4a3ZPamdjb0xsSlRVNGRKaG0rM2JuK3BWYXQ0WjRlRFhMUnVIYSt1WGYrUzBvWWREM1YyUENnYUdqVnExRWhTNXhSZmQ4VTJJWGRVVXNVMnZVMHBGZHhsbW1hWDRPRGd1NTBkRDRDU2h5VEJOWktTa3NKTnlldWgybUdxNHVYcjdIQ1FUNDgzYUM5M0YxZEplalk0T0xpeXMrTUJpcnBHalJwVk1Bd05jWFUxTldEQUtXZUhnendZTU9DVVhGMU5TZVlMalJvMXF1RHNlT0I4Rm9zbFhKSk9kL0NUNlVvdHBaTEtkRFYwdW1QYWFBTERNSVk0T1J3QUpSQkpnc3dNU1U5S1V0OUduWndjQ201R1JROXZQWEJuVTBueU1BeWptN1BqQVlvNkZ4ZVhJYVlwNzRjZU9pdHVNeWdlL1B4UzlOQkRzVEpOZWJ1NHVJUTdPeDQ0Vit2V3JWMGxkVEVOS2JiWmJjNE9CNFVzdHRsdFVscFI3YzZQUHZvbzAyOEJLRkFrQ1RKbzNMaHhQVW1CUVJXcnExWjVQMmVIZzV2VS9nN0hGS2VQT0RNT29CaXdtS2I1ckdGSVR6MTEydG14NEFZODlkUWZNZ3pKTk0yQjRtOTZxUllmSDk5TVVxV0xkM29yMVpOenhwSXUxZE5GRjRLOEpPbTJvMGVQTm5OMlBBQktGcjVRWkdDYVpsZEp1cmNXdDNlVkJOWnF0ZVhwVmthUzJsbXRWdWFBQW5KZ3RWcERKVlZyMlBDaS9QMlRuQjBPYm9DL2Y1SWFOTGdvU2RVYU4yNU1wZk5TekRDTVJ5UXB2aUYzbnBRVzZlOTErbnNQQUFXRkpFRUdwbWsrSWtuMzFtcm83RkJRQU54ZDNOUzBSajFKY3JQYjdRODRPeDZnQ09zcVNTMWJVcXl3T0VwLzMydzJXMWNuaHdMbmVsaVM0dThtSjE1YXhOK2RsaVF3VGJPemswTUJVTUtRSkxpaVhyMTY1U1NGZUpmeFZMMHFmM04yT0NnZ3pXcldreVFaaHRIQ3lhRUFSWllqUVhvdlNZTGlLUDE5TXd5REpFRXBkYVZ3WlZDcWo1c3UrNVYxZGppNFJTNzdsVldxdDZza0JURmlFa0JCSWtsd1Jaa3laZXBMVWxERjZySVkvRmhLaWpzcjFVaC95UEFRSUJ0Tm1qVHhrMVRIenk5RmQ5eHh5ZG5oSUI4Q0F5K2xGNXVzYytYOVJDbmo0dUpTWDVJdVZTVkJVS29ZMHFXcUhta1BEYU8razZNQlVJSndObnhWQTBrSzlLM203RGhRZ082NCtuNDJVTnJzRlFBeXNObHNEU1hwempzVHJ4VEtSbkZqR0dudm55UWxKeWMzY0hJNGNJNkdrblM1bW9lejQ4QXRkcmw2Mm50dW1pWVhRd0FVR0pJRVZ6V1VNcDFVM3BCa1c2cGk0djdJMG40K09WSFR0djAzVDl1NGxKcWswSVVEODdYL21MZy9OSC9YdW55dG14ODJ1MTJuTDhScTcrbGpTclhiSE8zZFZyN2lXRzZ6MjlYbHYyTWRqNjk5Zml0NHVwWFI3ZVVxU2xKNXE5VmE4NWJzRkNoRzByOVkzbkhINVJ0YUx6blpVRXhNMXF1VzU4KzdhTnEwdlAycVhicGtVV2hvOEEzdE4xMU1URm5ObjE4MVgrc1dwQTgrcUt6ejU1MWZTVDdEKzhlSlF1blVRSkl1VlN1Z2tRVEpOaWttTG12NytXUnArcmQ1MjhhbFZPbWVSZm5iZjB5Y3RHQlgvdGJOeVVjL1puNis1cUNVY3AzdkloZVRwY0hycFovUEZtd3NCU2c5TVdTMzIwa1FBaWd3cnM0T29BaXBLMGtCdnJmbmErVzlwNC9xcFMvbWEwcTcvbXBlOCtxSXI4U1VKSzA2OEkxR3R1aDkzVzJZcG1RM2MvK0QxV3p4WUpVdjQ2Vy9FaE8wODVuNWpuYS9jaFcxNGZEMzZoUVlxZ0Rmdkg5eFRyR25xdXNINDdXdTkydnE5L0gvYVZxSFoxWFZ1NUphdmZPQ280KzdpNXUrN1B1NkJxejd0KzZxWEV1R0RMbFlMS3BRdHB3cWV2Z29xR0kxdVZxdWZrbU92WFJlRXpjdGxTVDlsUml2RnovL2oyTlp4dWYvYWpkQTA3Lzlyd0t2clAvam1SaE5hZHMvejdIblZZQnZWZjF4SVZhbWFkNGw2WGlCN3dBbzNocEtVbURnalNVSjl1NHRwNWRlQ3RDVUtiK3FlZk1FUjN0aW9rV3JWbFhXeUpHL1hYY2JwaW5aN2JrUFgyaldySkhLbDdmcHI3OWN0WE5udEtQZHp5OVpHelpVVktkTzV4UVFrUGZZVTFJTWRlMWFUK3ZXSFZDL2ZuVTBiZG94SFRqZ3BSa3phbVRxbDVob1VZVUtxWktrRXlmS3FIcjF0RmtmVHA0c281MDdveVJKeDQ2VjFleloxYlYyYmRxYzlQLys5ekg5K0tPblpzMnFydE9uM2VYbmx5eEpPbjNhVGQ5L0h5MkxSWm93b1pZQ0F5L0wxZFhVano5NmFzcVVYL01jZTI0eXZIOGtDVW9oMHpUdmxLUWt2d0lhU2JEM3RQVHlsOUtVdGxLekRFbS9TeW5TcWdQU3k4M3pFcFJrTjNQdjAzeUpWTDZNOUZlaTlNT0FxKzErNWFRTlI2U09RVkxBRGN6V2tHS1h1bjBncmUwdDlmdWZOSzJEVkxWYzJySTVQMGc5L242MTcrenZwZnVDSkxjY3JwZVpraVp0a2M1ZGt2NVdRWnF4WGZyZlQ5bjMzZnJQdFA5ZjNTVGQ0U3U1V3FTRFo2VEpiZk1lZXo1ZHJsSkdrbVFZeHAyRnZqTUFwUVpKZ3F2U0xqZVhLWmV2bFJ0WHE2UHhyWjdVaU0vbmFjSER3OVhRNzQ1Yyt5ZW1KS25sa25CNXVKYkpzcXpGNHZCTXp5K2xKdW1IQWZQbFlySEl5ODFERzU2WXJ2dmZlMW1TMUhiWk1FYy9tOTJ1L3V1bU81NDN1ajFJYjNRYW5Hc2NPMzQ3b0tDSzFYWHFRcXppTGw5UVZlOUtrcVJrVzRwMlBEMVhraFQyOWlCSlV0U3B3MXJVK2FWY3QzY3grWkwybmo2cXQrNVBldzMvKzJtYkhxbWJWalBRbEttVis3L1JmVUgzcUVMWnRKOXo1S21mTmJCeFovMTcrd2ZxV3JkbHJ0dk9yL0psdk5MMmI1cStoYklEb0JpejIrMkJobUhJMy8vR2tnU05HNS9YK1BISE5XTEVIVnF3NExBYU5yeVlhLy9FUkl0YXRtd2tENCtzaWRBV0xScGxlbjdwa2tVLy9CQXRGeGRUWGw0MmJkaXdUL2ZmbjNhUnJHM2JxK2ZBTnB1aC92MXJPNTQzYW5SUmI3eHhOTmM0ZHV6d1VWRFFKWjA2NWFhNE9GZFZyWnFzcWxXVDFiNzlPYlZxZGJjMmI5NGpTV3JWNm02dFhYdkFFVi82NDFhdDBxYkl0ZHVsUll1cUtpSml2NDRkODlDQ0JWVjErKzNKcWxFalNVMmJudGNUVDlUVnVuWDdaWnBTcDA0TlpMbHlIaElaNmEyQkEwL3AzLyt1cWE1ZC84bzExaHVSNGYwTEtyQ05vamlwSUVrMnJ3SWExZEs0bWpUdVhtbkVGOUw4aDZTRzF5bDFrWmdpM2Z1TzVKSE4xOHFXU3pJL3Y1UXFmZiswNUdLUnZOeWs5WDJrQjk1UFc5WnUrZFYrTnJ2MGRJWVJrbmY3U1c5MHlqMk9IYjlKUVJXbFB5NUljWmV2SmdpeWsyS1hYSEpKVXI2eFhkci9wL1JPRjhuZFJScmVMTzFmYmlKUFNzODJsdjc5cmRUMXJ0ejdGaENibCtObnp0eVhBQW9NU1lLcnlrdFN1VEw1ejhLM0RRalJ1OTM4RkZTeGVwN1gyZFovdHVOeGV1SWd1N2FjYkh4cXByNDh1a3NOYncrVW41ZXZkcDA4cEF2Smw5VDZiNDF5WENmVCtyOUVLN1JhWFcwOEZxWEcxZXZrT2U1ci9aNXdSdC85L3FQY1hGeTE5cWR2RlhYcVovMzAxMjh5SkswLy9MME9uLzFkdFN2VmtMdUxxeUpQL3F4L3RYOWFmMTJNVjJYUDh2SXJWMUhIenAxUzA1cC92KzUrOHFPY3U2T29ENVYvZ1d0WUxKWUtwbW5LMjl0Mi9jN1hhTnMyVHUrK2UwaEJRWGt2ZUxodDIyN0g0L1RFUVhadE9kbTRjYSsrL05KWERSdGVrSjlmaW5idDh0YUZDeTVxM1RxYm9kSFpybDlCb2FIbnRYR2pyeG8zUHA5cjM1NDkwejZUa3BJc2pzZUppV2tuWVFzV1ZGTmtaRGtOR1JLazMzNHJvd29WVWpWeVpJQm16RGltWmN1cXFFbVRCTzNaVTA3bHk2ZXFjdVVVU2RLcFUrNnFYRGxGZm43Sk9uYXNySm8yVGNoK3gvbVEvdjd4T1ZkcWxaY2tXOWtDdlBXbGJZQzB2R3ZhU1hkZXBWOVJsNjRtRHJKcnk4blhmYVV2ajZVbEJLcDRTYnRPU2hlU3BkWi95OXYrdi9sRkNxMHVmZjFMV3FKRHVwcDR1SmljOXZqRFI2V0hWcVRkVXRGbTJkVjFVMnpTem1mU0hrL2VJdjN3dTdUd0lXbmJjYW15bDlUU1AvZDluN3FRMXMvUFMvcmxuTlMwUnU3OUMwaUc5NXpmZlFBRmhwb0VWNVdYSkMrM203dWZMNmNFUVl2RjRZNS9iMGQ5bXUvdFgweTVwSWRXak5aZmlXbGZMdHN1R3lhTFlkRy92LzFBa3JSZzF6cjVsUEZTaCtVajhyUzkydUV5ZEFBQUlBQkpSRUZVVjF2M1U1K0c3ZlhrM1IzMVNxdW44aDNYOGZnL2RlWmluTnhkM0RTcTVlUGEvK2V2U3JYYmxHSzNLZFZ1VTdJdFJTbDJteTZtSk9uc3BRUTlHL0dHS25yNC9EOTdkeDRmMC9rOWNQeHpKM3NRdTlqYUVqUXRSVE5EVld0ZnFwYWl0cUsyMGtYdHBWcE5sZFpTVkswcFZVdjVvcXEybG9TVVZ1MVNTNEw0MlVvc1JZa2xza2drTTVtNXZ6L0dYSm5zQ0pQSWViOWVYbWJ1M0prNWswbG03blB1ZWM3RDR2YWowQ2tLdjNXZGdJdnUwZVNzQ3JocTc2bDhnUXFSbHZXenI4RDlKd21BREJNRTllcTlxUDFidVBEQmV3ZkV4enZScHMwTDNMaGgvWHhvMHFRR09wM0sxS25XRXVnZmZpaURsMWN5elp0bmJ6cnVsMTllNE8yM3I5R3paeVJqeGx6SWROOVZxNDZ6YXRWeDNOd3MybVZQVCt2UHFVT0g2N2k3VzFpKy9DVGUzaWJXcnovR3hZdnVqQi8vTlB2MmVURnc0SDk4OUpFUEgzeFFoWGZlc2ZhcktWUEd5T0xGcDlEcDRMZmZqdUhpa2tVcDluMUk4ZjdKNTF6K2xQTkpBc2c0UVZEL3gzdi9Gb1k5K09QSG0rQ05GZGJwQm1BZHhEc3AxalB4QVBORHdjc05YbHVXdmNjYjJ3aTZWNGVlTldCTVErdTJyYjJzL3dxNFd2OHY1Z0Y3K2xtckEvYjJ1L2N2WmVkVzMrS3dwRDBZTFRBdEpIdEh5MlVLd28vdFFLZkFyMTB6bnNhUXc4enUydlBJMzc0UUlzZElKY0U5WG1CdGRIZS9lcTM3bXJPM3J0aE5DMGd0WlhVQVdDc0VnRlNEZVRYRGJUWUZYRHdJNmo1Sm0yNEEwTlJIei9wVGU1ajE5MW9VRlBSbHFtQldIK3lBUHl1MnFRZGdiZGJvNnVSTWs0cDZhcGF1UkRrdjY3eGM3d0pGK2JIZEozYjM2N0xxeXpUYkhwY0NMbHAxaUh5QkNwR0txcXJXS3FxQzJXOG0ycXZYYzV3OTYyNDNMU0MxbE5VQllLMFFBRklONXBVTXQ5a1VLR0FtS09qL3RPa0dBRTJiUnJOK2ZYRm16U3FIb29CZWZ4dXorY0dYWmdnUEw4Q25uL29RSCs5RXk1YlZLVkhDbE9WOXZMMU42YTRHOGY3N1Y5aTN6NHRqeHdwZ05pdjg5VmY0QThkMVAxSzhmL0k1bHovZFRSTGt3TUMwMTYvV00rRXBwd1drbHJJNkFLd1ZBcEQrWUQ2ekFYNEJGd2pzZm0rNkFWZ3JHTmFmZ3RuN3JOZjFaY0NjY3drMXdEb1Z3Y1BGZnB0eml0ZlpwWnIxOVgrNEVUNHdXS3NUMHBzMmtYSjZSZXFmeVdOaThkUmlrTDk5SVVTT2tTUkJEbGphd1I4QXd3L3YzL2Q5LytqMXJYYlpOclVndlcxWitmaVZ0M2h6NVdqbXQ4MWVCY0g5VWxIUktUcXRUd0ZBN2ZuOXRldS9uZHlOYjRsN3BYZ2RmaGxEQ1E4djdmcmx1QnU4djhINnVvNWRQOCtlZnQ4OWtqaUZFUGV0QUlDN2UvYVRCRXVYV3B0M0dRejYrMzZ5UC80NHFsMjJUUzFJYjF0V1B2NzRFbSsrV1kzNTgvKzU3eGhTcTFFam51RGdvelJzV0pQZ1lHc3NEUnZXcEYyN2FnQWtKdXEweTdicEJtQnRndGlqeDNOY3ZPaEtqeDdQWVRJcGVIdWJDQW9xeG9VTDdpUWtPR24zZStlZHE3UnYvK2c2cEtkNC93bzhzaWNSK2NQU042My8xNXAvLy9mZDB2UGVaZHZVZ3ZTMlpXVkVYZWp3Qzh4LzQvNWpTQzBwR2M1RVdhY1hETndFclNyREQ2RlF3dE4rUDEyS3JKL0pBcDlzZ2JPM3JNME9YWjNTSmdGcXpiY21PSXJrMElvU1FnaVJpOGgwZzN0aTRkNFovdHdxd1pSSXU1OC8xNlliMklUK2Q0b2k3Z1U1Y0RtRHpyc1B5V1JPeHMzSkpjUGIyejlYRDkvaXVYT0Z3WGlUVmc0ZDQ4ZzRoTWlsNHNFNkVNNk5iQU50MjNRRG05RFFRaFFwa3N5QkE0VWV5Zk4yN1hxZDlldVBzWDc5TWR6ZExkcmx2bjN2TFhYcjRxS3lmUGxKbm5yS3lQTGxKM0Z4VWJsd3dZMmtKQjJiTngvRjA5T3MzZTlSSmdqQTd2M0x2SU9rZUZMRkFEZ2xQcDdsaFhOTWdnbmFyN3czM2NBbTlJcDE4SDNnOHNNOWZyd1JtaStEV2Z1czB3a0cxb2JXejFxbkpQd2JEYlArdGk3ckNQWVZFME9Ed1N0dkRQNTFDY20yaTNLTUk0VElNVkpKY0U4TVVDTGVsS2gxM244WWNjWUVDcmw2WnJsZjZwVU1NdHBtVmkwNG9hT3dlMEhXZDV0b045MGdPdkUyaXc1dFlsRzdUeGk4YVJadlBwL3pxd1RFSk1ZL1ZGTkhSNG8zYWwyLzVRdFVpRlFVUllsUlZiWFE3ZHM2YmI3OWc0aUxjOHBXODhQVUt4bGt0TTFzQmljbktGdzRtZlhyajlsTk40aU9kbWJSb3RJc1d2UVBnd2RYenRGVkFtdysvUEMvTExjYmpibzBsUVJPVHRDLy81VWNqeWNydDI5ckF4ejVuTXVmWW9DU1RvbG1rZ3M5Z2tPN09DTVVjczE2djlRbCtSbHRNNnZnQkJSMmg5KzYyazgzaUU2RUg4TmdZVnNZRXZ4d3F3UVVjSVZ0dmEwSmdFWkxvR3BKNi9iYlJ1aFdIYTdIdzZkL3dOelcxaVVid1RxTm9ITTFhUGdNYkQ3ejRNLzltS1JJRE1uZnZoQWl4MGlTNEo0WWdOdEpkK0FoVGt4ZGlyM0c1TjBycUZYMk9mcnBXMlc1ZjFhckc5aU0zN0dVMnVXZXc4TTU3WmQwd0w1MWRIMmhDUldLbE9idEdzMVplbmp6ZzcrQXU0em1aQm91SGdwQVFWZFB6dDc2anpJRnM5L2gyTXZOMDI3cVE1ZFZYMnJYKzYzL0pxTzdQUkszamRaS0FsVlY1UXRVaUxSaWdQTHg4VTVBMW5QeFU3dDB5WTNKazUraVZxMDQrdlc3bXVYK1dhMXVZRE4rL0RQVXJoMlg3cEtKQVFIbDZOcjFPaFVxSlBMMjI5ZFl1alNMNWRudWc4VUNrWkd1OU8xN2I3V1h4RVNkWFpKaXdJRC9lT09ObXpnN1d5c0p1blNwcXYyL2ZYc1JWcTYwRGtSc1RSZHRnb0wrTDhmaVRNMzYvZ0V5VU1pdjdsWVM1SEEvb2t1eE1HV1BkYVdBdm41Wjc1L1Y2Z1kyNDNkQzdiTHBMNWtZc0IvZWVnRXFGTEdlOFY5NjVNSGpoN1E5RlN3cUJQNERNMXFBVDFGSXZ2c1o0K0pramJuZHo3QzVwLzMwZzF3c3hYc3VmL3RDaUJ3alNZSjdvZ0Jpa200LzBKMWprNndWbnIxK25VVHZGMXZRdSticm1lN3Y2ZUxHL3ZmbTJXMXpjWEpDcHloRUo5NjJxMmFJTnlheS8vSUpxcFo4SnQzVkU0YSszSW1DZHp2NGQ2emFBSXRGSmZqTXZnZDZIVFpCM1NkUnBsQng3ZnFRVGJONXFWejJzL21xcXRMNzEwbmE5VXR4MSsydXJ6ajZKOTJyTjN1b0dMTXI1dTU3b3lqS3JjZnloRUxrSVJhTEpWcFJGT0xpN3E4cmVteXM5ZXVqVnk5ZmV2ZU9wSGZ2eUV6MzkvUzBzSC8vSWJ0dExpNHFPcDIxTXFCSUVhMWtsdmg0Si9idkwwVFZxZ25wcnA0d2RPZ2xyVkZmeDQ3WHNWZ1Vnb1B2WTVtMlZJNGY5MlQ5K3VJWWpRcDkrL3BTcGNvZHJUY0JXQ3NkVWw0SGlJeDAwWlkyVEtsSGowaDY5TEQrTEJvMnJQbElFd01wMmQ0L1NZYm1XOUVBVHZFNWxDU0l2VHYxc3ZkdjBLc205SzZaK2Y2ZUx0WW1oeW01T0ZrSDJ0R0o5dlAyNDQzV2FRUlZTNlMvZXNMUU9sRHc3Z21SamxXdG1idmdIRHlqditZNGxQSzBKZ2pnWHNOQzd3S3dPUUs4QzJhY0lFZ3dnYnN6WEwxN3JKaGVVOGZIekNsZSsrek0zanF3UWdpUkRaSWt1T2NrME96Y3JhdjNOUmkyT1hmckNoV0tsR1pLOHc4SXVYaU1lajhPMG01emRYSzJXeFVBSU9UZHVXbFdRWERST2RPdGVsUGEvdXlQeFhLdms2OEZDNjgrVlozVFVaZHA2cU1uM3BpSTBYenZnTHJqTDJQU3hCT2JtSkJtMi8xSW1TQlllbVF6eDY2ZjU2c203MlRydnF1UGJjOXluODFuRGp5MkpNRzVXOWJTWDBWUlRqeVdKeFFpRDlIcGRCR3Fxcjc2NzcvdTFLaVIvZW5zNTg2NVU2RkNJbE9tbkNNa3hNdHV5b0NycTByZHV2Wm5IVU5DMHE2QzRPS2kwcTNiTmRxMnJZYkZjdStnM0dLQlYxK041ZlJwZDVvMmpTWSszZ21qOGQ3dEhUdFdUUk9QTFdueElJb1ZTK2ExMTZJWk51d3lIaDRXeG8xN3hxNENJREZSWjNjZHJNbUErdld0NC9IdnZqdE5YSndUaXBMREhkanZ3Ny8vYW9PdzNGOGZMWEtjb2lpblZWVnQ2aFo1aDdqbmNxQlB4N2xiMWpQNWs1dEJ5Q1dvbjZMWm9Lc1R2TExJZnYrOS9kSU9tRjEwMFBVRmFMZlMra2R0WXdGZWZjcmFUTEJKUld2U3dKZ2l1ZEZwVmRwNFloUFRic3V1cTdmQnpkbWFERGg1QTc3YmI1MWVrRnJMS2pCeEp3eXBrL0ZqVGR4MWJ3ckNTK1d5TndYakVYTy9aazNvcUtwNjJzR2hDQ0dlSUpJa3VDY2M0T3l0OU9laFpxVm02Y3FzNnZ3bFRqb2RsWXVWbzJmTjF4N29jWWJYN2NMd3VsM1N2ZTFTN0hWS0Z5eEcrNVdqcVYzdU9RRCs2ajBqM1gxenNvSGhxMDlYcDFxcGloUjF0ei93cVB0VXRUVDd2cWR2VGNzcWRlaGNyVkdPUGYvRFNEQWxjZlcydFVna05EVDBvcVBqRVNJWENnZUlpTGkvSmwwMWE5NW0xYW9UT0RtcFZLNThoNTQ5TTY4a3lNanc0WmNZUHZ4U3VyZGR1dVJHNmRKRzJyZXZSdTNhY1FBWkxpbjRNQTBNUzVjMlVycTBVYnMrWnN5RkxPOFRGRlNNdG0yakFOaTRzVGhidGhTbGMyZjczZ2p0MmozYVpvVXBwWGovSHMrYWl5SzNPUXJnOGQ5RERLWlRxbGthZnVsa0hmaFhMZ1k5YXp6WTR3eXZhLzJYbmt1eFVMb2d2TG5TT3ZVQVlHdXY5UGM5OEdESFpnQU0vZDJhS0dqenJIVzFnbDQxNFlWU2FmZnJXUU5hVklKU0tSWUkrYUdOdFhMQTVxdEdNTG9CT0NuV1pFa3U0UDZmdGRwS3A5TWR6V0pYSVlUSU5ra1MzSE1VSU9JQmt3UkFtc3FBbkZiZXl6clBOYWo3cEN6MlJFc2k1SVJLUmN1bXUzMTJ5N1FORmx0V3lTUUQ3d0Fwa2o1SEFjZWQ1aE1pbDFJVUpWeFZWYzZldmY5TzNxa3JBM0phK2ZMV00yVFpLZG0zSlJFZWx6WnRvclRMNzd4emxYZmVTZHVQSWFQa3g2T1E0djJUSkVIK0ZBNzNCb3c1NGxHWDBwZS91MHh5WVBlczk2MmQvbkZJdHZ6UzZkNWxGY2lzMVVDcFZDdUlHbEk5cjdQdTN2U0VYTUw5c3ZVOVZ4UkYvdmFGRURrbWQzM1NPVkJTVXRML0FaeUp1b3hGeldOTENJa01uYjZwSGFUTGw2Y1E2WEJ5Y2dvSE9IM2FVMnZ1TGZJV1ZiVytmd0N1cnE1eU5qRWZNcHZOL3dmZ2NTV0hLZ21lVkhtakYySDJxZUJ4Uld2Ty9IZ2FvQWdoOGdWSkV0eDE3Tml4MjBCWVhGSUN4NjZkZDNRNElvZnN2WGdNQUZWVmR6czRGQ0Z5cFgzNzlrVUNweUlqWFRoN05tOHVjNXJmUlVSNGNPMmFDOENwdSsrbnlHY09IejRjRFp4eGpqWGhIaW1KZ3Z6Q1BUSVI1N2hrZ0RPaG9hSFN0RlFJa1dNa1NaQ0NvaWkvQWV5OElDZWRud1JHczRtL0x4MERNT2wwdWsyT2prZUkzRXI3N050WjJOR2hpQWRnZTk5VVZmM1Z3YUVJeHdvRUtIeEV4b3I1UmVFajFnVU5GRVhaNE9CUWhCQlBHRWtTcEtBb3lxOEFPeTg4NUpxOElsY0kvZThmRWt4SkFGc2x3eTVFcG40RjJMVkxrZ1I1a2UxOWMzSnlraVJCUHFhcTZtOEFoY05sSmJ6OHd2WmUyOTU3SVlUSUtaSWtTT0hnd1lQSGdJZ3pVWmU1RUNNVm0zbmRuMmREYlJmbHkxT0lUSVNHaGg0QS9nc1BMOEMvLzdvNU9oeHhIeTVjY09QbzBRSUEveDA4ZVBDZ28rTVJqbE80Y09HOXdJMENwK053VGpCbnViL0kyNXdUekJROEV3OXdvMUtsU25zZEhZOFE0c2tpU1FKN0tyQU1ZT25oelE0T1JUeU1xRHR4YkRyOU53b2txcXE2enRIeENKSExXUlJGK1VGVjRYLy84M1owTE9JK0xGMWFHbFVGUlZIbVlWMkJYdVJUMjdkdlR3WTJLQ29VMjNzankvMUYzbFpzN3czdWRwdmRzSHIxYXNrS0NTRnlsQ1FKVW5GemN3dFFJRDdvbnhDdXhkOXlkRGppQWEwNCtpZEdjeklxekR0MDZOQjFSOGNqUkc1bk5wdG5Ld3B4UVVIRmJVM3dSQzRYR2VsQ1VGQXhGSVU0czlrYzRPaDRoT05aTEpZQUFPOC9JbEdTWmJtU0o1VmlzdUM5eFZyeHFxcnFiQWVISTRSNEFrbVNJSldRa0pBb2k2b0dKRnZNL0JUK3A2UERFUThnM3BUSXFtUGJWQVdNcXFwT2RYUThRdVFGaHc4ZmpsWlZaaWNuS3l4WVVNYlI0WWhzV0xDZ0RNbkpDcURNdXR2ZFh1UnpodzhmUGd4c2NMbGxwTmkrbTQ0T1J6d2l4ZmJkeENYYWlLSW82dzhkT2lTTnRJUVFPVTZTQk9tYnJxRGNXZmwvZjNIeXhyK09qa1hjcCtsN1Z4RnZURlJVV0hEbzBLSC9IQjJQRUhtRnM3UHpERkJ2clZ0WGdoMDdwSWxoYnJaOWUyRisvYlVFb041eWNuS2E2ZWg0Uk82aHF1cDRnTksvWDBVeHlReVVKNDFpc2xCNnMxWkZNTjdCNFFnaG5sQ1NKRWpIb1VPSHJxdW9ueWRiekh6MjV3SVNUTExtY0Y2eEplSUF2NTNjamFLcWtjbkp5ZU1jSFk4UWVjbisvZnR2cWlwOUFNYU9mVWFWYVFlNVUyU2tDMTkrK2N6ZFduS2w5Lzc5KytXVXNkQWNPblRvSUxEUkxUS1JjcjlKbnZ4SlUrN1h5N2hGSmdKc0RBc0xDODFxZnlHRWVCQ1NKTWhBV0ZqWVRDRG8zNWhJcHV6K0dWV1Z1WDI1M2VXNEc0emZzVXdGVkZWUnVvZUhoMTl6ZEV4QzVEV0hEaDNhQU15S2kzTldoZ3lwVEdTa0pBcHlrOGhJRjRZT3JVeGNuTE1DekF3TEN3dDBkRXdpOTNGeWN2cFFSYjFWNm8rcmVQMmZyQUQ4cENqOGZ6R1Urak1TRmZWV2NuSnlmMGZISTRSNGNrbVNJR09xb2lqdktDai9CZjBUd3JnZFMwbTJTUFBZM09yVWpZdjArKzBiRWt5SmlxcXFFOExDd3Y1eWRFeEM1Rld4c2JHZkFydFBuL2FnZCsvbk9IWEt3OUVoQ2VEVUtVOTY5MzZPMDZjOUFIYkh4c2FPY25STUluYzZjT0RBUlFXbE4wQ0ZIOCtwcmplU0hCMlNlRWl1TjVKNDVzZHpLb0NDMGpzOFBQeVNvMk1TUWp5NUpFbVFpZERRMEJ0bWk3bTlBamMzbk5yRGtPRFozRGJlY1hSWUlwVTkvLzRmL1RaOG8xNVBpQWI0cFhEaHdqTE5RSWlIY09iTW1TUTNON2ZYZ0YrdVgzZWhiMTlmZGM2Y3NrUkZPVHM2dEh3cEtzcVpPWFBLMHJmdnMrcjE2eTRBSzcyOHZKcWZPWE5HUm40aVEzZXJUR1k2MzA1V2ZDZWZ3UE44dktOREVnL0k4M3c4dnBOTzRIdzdXUUZtU0FXUkVPSlJVeHdkUUY1Z01CZ3FxYXE2RWZBdFZhQW9QV3MyNTgzbjZ1UGg0dWJvMFBLMTB6Y3ZzZVR3NzJ5Sk9JREZPaDFrWWxoWTJCaGtyWEFoY29yT1lEQjhwYXJxYUFCWFZ3dHQyOTdrMVZkamVmYlpPeFFwa295N3UveTU1YlRFUkIzUjBjNzg4NDhIZS9aNHNXRkRjWXhHYTA1ZlVaUUpvYUdoWTVIUE9ZZFNEWVowNXlBcW9hRzU2cmlxV3JWcXJtNXViZ3VCbmhaWG5YcnVQUjhscG1ZUlI0Y2w3a1BoSTlGVVhIQlcxUmt0Q3JBc0tTbnAzV1BIamhrZEhaY1FUeXJWWURnSUdOTGNZTEhVVnF3OVgvS0ZYUFZsbHB0VnIxNjlxSXVMeXlxZ0dZQ1hteWNkbm05QXJiSysrQlF0U3hHUGdyZzV5ZHpkUjhXaVdyaHR2TVAxK0JpT1h6L1BuMmREMmYzdlVkdk5TVUQvc0xDd0pZNkxVSWdubDUrZlgxMUZVYjRCNmprNmxueHN0NnFxbnh3NmRDakUwWUdJdkpNa3VFc3hHQXhmcUtyNkZVRFV5OFg1cjEwNWpNVmRIUjJYeUlUclRTTmwxMSttMk4vV3ZxU0tvb3dKRFEyZEFFaVRMQ0VlSVVrU1dPWEdMN1BjVFBIejgrdW9LTXBYUUZWSEJ5TXdLWXJ5TS9CRmFHaW9yRlVweENOV3ExYXRGOHhtYzJkRlVWNEZuZ09LQSs0T0R1dEpsQWpjQkU2cXFyckhZckdzT25Ma3lERkhCeVh1eVdOSkFnQU1Ca04zVlZWL0FBcWlRR3hWTDJKcUZDRytZZ0ZNeGQxSTluUkNkY3ExNFQvUkZMT0tjNElabDV0SkZEZ1hUK0h3YUx5T3g0SUtxcXJlMXVsMEg0U0docTV3ZEp4QzVBZVNKTENTYjRNSG8vajUrYjJzS0VwNzRCV2dFbEFVT1ZoKzFLS0JHMENvb2lnN2dWV2hvYUUzSEJ5VEVDS1gwK3YxS2tCWVdKaDg1NGtja1JlVEJBQjE2dFR4TnBsTVk0QStnS2VEd3hHWlN3Q1d1TGk0ak51M2IxK2tvNE1SSXIrUUpJR1ZkS0Y2TU9yZGtzODhXL1lwQjgxQ0NDRkUvbkozc0Rtd1RwMDZuNWxNcG81QWZhQVdVQm9vQmpnNU1yNTh6QXhFQVZlQmc4QXVGeGVYdGZ2MjdZdDFiRmhDaVB4S2tnUkNDQ0dFRVBuSTNjSG40cnYvOGp3NThTR0VFRGxMbGtBVVFnZ2hoQkJDQ0NFRUlFa0NJWVFRUWdnaGhCQkMzQ1ZKQWlHRUVFSUlJWVFRUWdDU0pCQkNDQ0dFRUVJSUljUmRraVFRUWdnaGhCQkNDQ0VFSUVrQ0lZUVFRZ2doaEJCQzNDVkpBaUdFRUVJSUlZUVFRZ0NTSkJCQ0NDR0VFRUlJSWNSZGtpUVFRZ2doaEJCQ0NDRUVJRWtDSVlRUVFnZ2hoQkJDM09YczZBQ0VFRUlJSVlUSWpzcVZLN3NWTFZxMGFNcHRack1aZ05xMWE1ZE91ZjNXclZ1M3pwdzVrL1FZd3hOQ2lDZUNKQW1FRUVJSUlVU2VVTFJvMGFKbXMvay9RRWw5bTlsc3ZwTGlxcVZvMGFMbGdLdVBMVGdoaEhoQ3lIUURJWVFRUWdpUkp4dzRjT0Fxc0RNYnUrNjZ1NjhRUW9qN0pFa0NJWVFRUWdpUlo2aXF1allidTYxNTVJRUlJY1FUU3BJRVFnZ2hoQkFpejdCWUxPdXkyc2RzTnYvNk9HSVJRb2dua1NRSmhCQkNDQ0ZFbm5Ia3lKSEx3TitaN0JKeWR4OGhoQkFQUUpJRVFnZ2hoQkFpVDFFVUpjTXBCNW5kSm9RUUltdVNKQkJDQ0NHRUVIbUt5V1RLTUJGZ01wbXluSTRnaEJBaVk1SWtFRUlJSVlRUWVVcDRlUGc1NEZBNk40WGR2VTBJSWNRRGtpU0JFRUlJSVlUSWk5S3JKcENwQmtJSThaQWtTU0NFRUVJSUlmS2M5SG9QNkhRNlNSSUlJY1JEa2lTQkVFSUlJWVRJYzBKRFEwOEN4MjNYRlVVNWR2RGd3Vk1PREVrSUlaNEl6bzRPUUR4Nk5XclVLTy9zN0R3NnZkdjBldjI4bE5lVGs1TW5oSWVIWDNvOGtRa2hoQkJDUERoVlZkY3FpbElWd0dLeFNCV0JFRUxrQUVrUzVBTyt2cjVYenB3NTAxNVJGTzkwYnY3QWRrRlYxVWhmWDkrQjRlSGhqekU2SVlRUVFvZ0h0aGI0QW1UcFE1RXhQeisvZllxaXZPVG9PSVJqcUtxNi9kQ2hRNDBkSFVkZUl0TU44b0hWcTFlYmRUcmRyOW5ZZGQzcTFhdk5qendnSVlRUVFvZ2NjT2pRb1hBZ0FqZ1RGaFoyMU5IeGlOeEpFZ1Q1bTZJb2pSd2RRMTRqbFFUNWhNVmlXYXNvU3Y4c2RwTU12QkFpVDVQcFZVTGtPeXF3VmxFVTllNWxJVElVR2hycTZCREVZMll3R0J3ZFFwNGtTWUo4UXFmVDdiQllMRkdLb2hUTFlKZWJoUXNYM3ZGWWd4SkNpQndtMDZ1RXlIOTBPdDNhNU9Sa1NSQUlJVVFPa2VrRytVUm9hS2hKVVpUMW1leXlmdnYyN2NtUExTQWhoSGdFWkhxVkVQbExyVnExZkMwV3l3cWRUcmZmWURBTUFCUkh4eVNFRUhtZEpBbnlrY3dhK3NpNndrS0lKMFUyTzV6TFo1NFFlVmlqUm8zYy9mejh2ckpZTE9GQUpRQlZWZWZvOWZxdEJvUGhPUWVISjRRUWVab2tDZktSbUppWVA0SFlkRzZLalk2TzN2cTQ0eEZDaUVkQnA5UHRVRlUxS3BOZFpIcVZFSG1Zd1dCNExUWTI5djhVUlJrRHVIYm8wSUZQUHZtRVlzV0tBVFJXVlRYY1lEQ01yMXUzcm9lRFF4VkNpRHhKa2dUNXlKa3paNUpVVlExSzU2YkFNMmZPSkQzMmdJUVE0aEdRNlZWQ1BKa01Ca01adlY3L3M2cXFtNEZLVmFwVVlmSGl4WHorK2VlODlkWmJyRjI3bGs2ZE9xRW9pb3VxcXFPVGtwS082dlg2Rm82T1d3Z2g4aHBKRXVRekdVdzVrTEpiSWNRVFJhWlhDZkhrNk55NXM1TmVyeCtvcXVwSm9LdUhod2NmZmZRUlAvMzBFelZxMU5EMjgvTHk0clBQUG1QeDRzVTgrK3l6WUoyRzhMdGVyMS9wNStkWDFrSGhDeUZFbmlOSmdueEdVWlRmZ1lRVW14SVVSZG5zcUhpRUVPSlJrT2xWUWp3WkRBYURQaUlpNG0vZ084Q3JVYU5HckYyN2xoNDlldURrNUpUdWZhcFhyODd5NWNzWlBudzRIaDRlQUc4cGluSkNyOWNQNnR5NWMvcDNFa0lJb1pFa1FUNFRHaHFhQUFUYnJpdUtzdW51TmlHRWVHTEk5Q29oOHJZNmRlcDQrZm41elZKVjlRQlFxM1RwMGt5ZlBwMXAwNmJoN1ozZUNxZjJuSnljZVB2dHQxbTdkaTFObWpRQjhBSUNJaUlpOXVuMWVsazRYUWdoTWlGSmdueElWVld0MURhYlhjQ0ZFQ0xQa2VsVlF1Ukppc0ZnNkd3eW1VNHFpakxFeWNsSjE3dDNiOWFzV1VQRGhnM3YrOEc4dmIyWk9uVXFNMmZPcEV5Wk1nQUdZTC9CWUpodE1CZ0s1M1R3UWdqeEpKQWtRVDdrNnVxNjBYYlowOU56WTJiN0NpRkVYaVhUcTRUSVcyclhydTJqMStzM3FhcTZDaWhUczJaTlZxeFl3WkFoUTJ6VEJoNVkvZnIxV2IxNk5YMzY5TUhKeVVtbnF1cGdWVlZQNlBYNkxvQ1NJeTlBQ0NHZUVKSWt5SWYyN2RzWEN3UUJnWHYyN0lsemREeENDUEVveVBRcUlmS0d5cFVydStuMStzL05adk14NEhVdkx5KysrT0lMRmk1Y1NPWEtsWFBzZVR3OFBCZzhlREEvLy93ekw3NzRJa0FaNEJlOVhoOXNNQmdxNWRnVENTRkVIaWRKZ3Z4cmJXYmR2NFVRNGtrZzA2dUV5TjM4L1B3YWVubDVIUVltQU81dDJyUmgzYnAxdEcvZkhwM3UwUnltVnFwVWlRVUxGakJtekJpOHZMd0FXcWlxK245K2ZuNmpLMWV1N1BaSW5sUUlJZklRWjBjSDhERDgvUHoyS1lyeWtxUGp5S3RVVlVXdjF5OXhkQng1a0FyTURBc0xHKzdvUUlRUW1YTjFkZDFvTXBrQW1WNGxSRzdpNStkWEVwaXFLRXB2Z0FvVkt1RHY3NC9COEhoNkN1cDBPdHExYTBmRGhnMlpOV3NXR3pac2NGY1VaYnlYbDlmYnRXclYrdkRnd1lQYkgwc2dRZ2lSQytYcFNnSkpFQWdIVVlDUEhCMkVFQ0pyTXIxS2lGeEhaekFZM2xVVTVaU2lLTDFkWFYwWk9IQWdLMWV1Zkd3SmdwU0tGQ25DMkxGaldiQmdBVDQrUGdEUFdTeVdiUWFENFg4MWF0UW85ZGdERWtLSVhDQlBWeExZaElhR09qb0VrVThjUDM2Y25qMTdBc2d2blJCNXgxcEZVVlJIQnlGRWZtY3dHS3FycWpwUFZkVlhBRjU1NVJWR2pScEZ1WExsSEIwYWVyMmVGU3RXOE5OUFB6Ri8vbnlTa3BKNk9Uczd2NkhYNno4TkN3dGJCRmdjSGFNUVFqd3VUMFNTUUFnaG5pQTZnOEhRVjFYVm5rQlZvSVNqQTNvU3lQU3FISE1IT0ttcTZsK3VycTdqN2xacUNKR3BHalZxRkhCMmRoNnJxdXB3d0tsa3laSjgvUEhITkczYUZFWEpQUXNMdUxpNDBLZFBINW8zYjg2VUtWUFlzMmRQVVdDK1hxOS9CK2dmRmhZVzd1Z1loUkRpY2NqVDB3MGVCN1Babk9udHFxcHkvUGp4eHhTTkVPSUpwOVByOWV0VlZWMEFORUFTQkNMMzhRRDhGRVVaa1p5Y2ZLSkdqUnJsSFIyUXlOMzgvUHphT2pzN0h3ZEc2blE2cDY1ZHU3SjI3VnFhTld1V3F4SUVLWlVyVjQ1WnMyYnh6VGZmVUxKa1NZQzZRSmhlcjU5YXJWcTFnZzRPVHdnaEhybDhWVWtRRVJGQjhlTEZLVktrU0xidjA2OWZQL3o5L1huMjJXZlR2ZDFrTXRHelowK1o4cERMWGJwMGljT0hEOU9tVFJ0SGh5SkVodTVXRUxTcFhMa3lvMGFONHRsbm42VkFnUUtPRGtzSWpkRm81TXFWS3l4WXNJRGc0T0N5enM3T0FjQ2JqbzVMNUQ0R2crRnBZTGFxcXUwQXFsYXRpcisvUDg4Ly8veDlQWTZxcWx5N2RnMXZiKzlIRVdhR0ZFV2hhZE9tMUsxYmwrKy8vNTZWSzFjNldTeVdqOTNjM041NjhjVVhCeDgrZkhnOW9MaTd1eitUbUpoNC9yRUdKNFFRajFpK3FpVFl0bTBiSDMzMEVVYWprYmx6NTlLbFM1YzAvK3JVcWNQTEw3K3MzYWRldlhwOC9mWFhxR3IycHJNZVBYb1VnOEdBd1dDZ1ZxMWFOR3ZXakhIanhoRVhkMy85c25idDJvWEJZR0RGaWhYM2RiL01ZaklhalVSR1J0SytmWHNzbHZ3MXRjN0Z4WVh2dnZ1TzA2ZFBPem9VSVRKMGQ0b0JvMGFOd3MvUFR4SUVJdGR4ZFhYbG1XZWVZY3lZTVJRdFdoU2dmWjA2ZGJ3Y0haZklGUXA3ZVhtOWJqQVlYQXdHdzhlcXFwNVFWYlZkZ1FJRitQVFRUL25mLy81MzN3a0NnTnUzYjlPcVZTdTdiVnUzYm1YT25EbHA5dTNRb1VPT0g5OTRlbm95WXNRSWxpOWZUclZxMVFDZTB1bDB2K24xK3ZVMWE5YXNVclZxMVhNNStvVGlpWmFZbUVoVVZCU1hMMSsyMjM3OStuVSsrK3l6ZE8ranFpcVJrWkg4L2ZmZkpDY25hOXZYckZsanQ5L2F0V3V4cmVhVGtmajRlQVlNR01DcFU2ZXlGYS9SYU9UQ2hRdHB0c2ZGeFRGbHlwUnNQY2FkTzNlb1hidDJ0dllWdVVlK3FpUjQ5OTEzT1h2MkxLdFhyMmJBZ0FFTUdEQ0E1Y3VYRXhrNkw0S3FBQUFnQUVsRVFWUVppYmUzTjRjUEg2WnQyN1oyWjV0Nzl1ekp1blhyMkxScEU2MWJ0ODcyYyszYXRRdDNkM2N1WExqQVYxOTl4ZGl4WTVrK2ZYcTI3eDhZR0VqNTh1VUpEQXlrZS9mdTkvVTZNK1B0N2MxdnYvMldZNCtYV3hrTUJnb1hMcHhtK3djZmZKQm0yKysvLzQ2cnErdmpDRXVJckZRRk1xeGNFaUszc0NVTGJ0MjZSWEp5OHZQQVBrZkhKQnpMM2QyOWVLVktsWmFvcXBvSVBITjNHeDRlSGl4ZXZKakZpeGNEMWtISDFxMWJBYWhkdXphRkNoV3llNXlZbUJoQ1EwT0pqbzVPdC9KVFZWVVdMbHpJeUpFajA5eDI0Y0tGREUvcTFLMWJsMUtsN2kxV2NQbnk1VFFORTY5ZHUwWklTRWk2OS9mMTlXWEpraVdzVzdlT2dJQUFidCsrM2RiSnlha1pnTUZnY0FrTkRjMThkQ2J5aFI5KytJRXRXN1lBMW1vVW5VNUhWRlFVUllzV1JWRVUzTnpjOFBEd29IRGh3a3lkT2xXN1g4bVNKVGwxNmhUWHIxKzNUWEdoVjY5ZVhMNThtWVNFQkpLVGsxRlZsYVZMbDFLMWFsVUFBZ0lDNk5TcGsvWVlBUUVCdEd6WkVoY1hsM1JqVTFXVmNlUEdFUjBkVGNXS0ZmbjIyMjh6SEJQczNyMGJnUER3Y0VhT0hNbUVDUk40OWRWWHRkc1RFaEpZdFdvVm4zNzZhWlkvRTFWVjg5M0p5U2RCdmtvU0FJd2ZQeDRuSnljQXVuVHBBbGkva0c3Y3VFRzVjdVg0OTk5LzJiQmhBNnRXclFMQXpjMk5jZVBHOGRSVFR6Rmh3Z1QrK3V1dmRCKzNTWk1tQU15YU5VdmJwdFBwcUZpeEloOTg4QUZEaHc3RllyR2cwMlZkdkJFYkc4dk9uVHVaTVdNR1E0WU00ZFNwVS9qNitqN1U2ODZQL3ZqakQ1eWNuRWhLU3FKUG56NU1tRENCU3BVcU9Ub3NJVEpUQXBBS0FwRW5GQ3hvblpxdHFtcEpCNGNpSEt4dTNickZrcEtTUGdXOHdUcW4vOHFWSyt6WnN5Zk52cW5QS0tZK3JySXRnOWkwYWROMEIrd2JOMjdFeDhlSEYxOThrZlBuejlPM2IxKzcyNXMzYjU3aDQ2OWZ2ejVsekhiWGJkc0FMQmFMM1lBSXJNbU4wTkJRT25YcVJPUEdqWmsrZlRxLy8vNjdKNENxcXFFdnZ2aGkvOE9IRCs5TkU3RElWOTU3N3ozZWUrODl1K1A5NXMyYnMzcjE2Z3p2MDZ0WEwrN2N1WU96c3pNREJ3N1V4Z3UzYnQwaU9EZzQyeWV5VENhVE5zWkp6N1JwMHpoNjlDaExsaXpCMWRXVmp6LyttSTgvL2pqVHg2eFZxeFpmZlBFRkgzLzhNVC84OEFNMWF0VElkUCtFaEFUcTE2K1BoNGRIbXR2cTFhdG5kLzNPblR2czM3OC8wNWlGNCtTN0pFSEtYOFM0dURpQ2c0TUI2eC93aGcwYnRNc3AxYXBWQzREUm8wZmo3Kzl2OTRkdk5CcXBXN2V1OWlWMDlPalJOTStabEpTRWg0Y0gwZEhSdEdyVmltblRwbWxmUG9tSmliejIybXRNbVRKRiszSUtEZzZtWXNXSzFLMWJsOXExYXhNWUdLZ2xDWTRlUFVxZlBuM1l0V3NYbnA2ZWR0dENRa0p3ZFhVbE5qYVc4ZVBIczJmUEhvb1ZLMGI3OXUyMVdGTGYzMlF5c1dEQkFqWnQyc1QxNjljcFhydzRiNzc1SnYzNjljdFdRaU05dzRjUHAxU3BVb3dhTlFxd1psWFhyRm5EbGkxYlVCU0Y4UEJ3Qmc4ZXpOYXRXd2tMQzJQbXpKbEVSRVJRcWxRcC9QMzlxVnUzTG9NR0RhSkVpUko4K2VXWDJ1TU9HRENBaWhVck1uTGtTSXhHSXpObnppUTRPQmlUeVVTREJnM3c5L2ZYRGxwdG1qZHZUbkp5TW5GeGNmVHYzejlOckc1dWJnUUZCVDNRNnhSQ0NDSHlPY1hQejY5SFVsTFNOS0NrczdNemZmcjBvVy9mdm1rR0JEa2hPanFheFlzWE0zLytmSll0VzhieDQ4ZnRrZ0FHZzBFN1FaQWUyOGtoc0E2b1VsNVBTYWZUTVcvZVBIeDlmWEYzZHljeU1wTGV2WHZ6N3J2dmN2TGtTVzAvVjFkWGpFWWpRSFdkVHJkSHI5Y3ZjSE56R3hVU0VoS1ZJeTlZNUNuYnRtMWovdno1YWJiSHhNVFFyVnUzZE8vejg4OC84K1dYWDdKNjlXbysvZlJUdG0vZnpxSkZpNWc2ZFNvOWUvWk1OMEZnT3pFWkh4OVBreVpOV0xObURhMWJ0OFpvTk5Lb1VTTnRQNVBKeE1HREJ3SHJTZEo5Ky9heFlNRUNkdS9lVGNtU0phbGZ2MzYyWGxlVEprMVl0bXdabFN0WHp0YitjSzhTQWU0bER0TGJKbkt2ZkpNa1dMUm9FVXVYTHNWb05HWllTcGJhaWhVcldMeDRNYmR2M3lZa0pBU0x4VUt2WHIwWU1tUUlMNzMwVXBiM3QxZ3NuRHg1a3JsejUvTFdXMjlSckZneEdqZHV6S1pObTdRa3dkYXRXeWxTcEloZEg0VEF3RUJ0YWtQcjFxMlpNV01HdzRZTnc5azVlMi9YMkxGamlZK1AxNUllbVpVQ1RadzRrZVBIanpOOStuUjhmSHc0ZnZ3NG8wYU5Jams1bVE4Ly9EQmJ6NWRhZ3dZTldMcDBxWFo5ejU0OUpDVWw4YzgvLytEcjY4disvZnQ1NVpWWGNIWjJKajQrbnRHalIxTzVjbVVDQWdLWU5Ha1NHelpzb0czYnRuejk5ZGVZVENaY1hGeTRlZk1tQnc0Y1lNU0lFUUJNbURDQlM1Y3VzWExsU3R6YzNQanNzOCtZTm0wYVk4ZU90WXRselpvMWRPclVpVFZyMWxDaFFnVXVYcnpJVTA4OTlVQ3ZTd2doaEJCV0JvUGhPWXZGOHIyaUtJMEFuSjJkOGZMeXV1OWpoOVFuWmpJVEZCVEV0V3ZYNk5ldkh6RXhNYXhjdWZLK25zdFdKUXJXcW9HVTEyM2JiSGJzMkVGZ1lDQ2pSNC9teElrVFZLdFdqV25UcHRudGJ6dFI5TUVISC9Eamp6OWlNcG5lUzBwS2V0UFB6Mi9Fb1VPSGxnSFphMmdsbmdpTkd6ZW1jZVBHOU8zYjEyNTFORVZSMGd6Mml4VXJ4b3daTTVnNmRTb0hEaHpnenAwN0hEeDRrSFBuemxHMmJGbUdEQm1TNGZQWUVtTU5HemJVTHUvZHU1ZFhYbm5GYm95VHNtckgxOWVYQVFNR0VCc2J5N2ZmZm1zMzFTRTdNa29RcEV3Rzl1blRKMGVuU0F2SHlqZEpnbjc5K3RHdlh6KzdMNENiTjIvYVRUbEllUm1nZS9mdWRPL2VYYnVQVHFmanM4OCtZOWl3WWN5ZVBUdlRCanoxNjlkSHA5UHgxRk5QMGJselo3cDI3UXBBcDA2ZEdESmtDQWtKQ1hoNmVoSVlHRWlIRGgyMFpZQWlJaUk0ZGVvVU0yZk9CS3padTBtVEpyRjc5MjY3N0dCR29xS2kyTGx6Sjh1V0xhTkVDZXZxYWUrKyt5NkRCZzFLczI5MGREUkJRVUVzV3JSSW13TmRvMFlOK3ZmdlQwQkF3QU1uQ2VyVnE4ZUVDUk9Jakl6RXpjMk5hOWV1MGJKbFMwSkNRdkQxOWVYQWdRTzBhOWNPc0g2Z0ppWW1FaEVSUWNHQ0JibDgrVExKeWNrMGF0U0lyNy8rbXBDUUVCbzBhTURtelp1cFhyMDZsU3BWNHRhdFcyemF0SWtWSzFabzNZNTc5T2pCWjU5OVpwY2tVQlNGNmRPbjA2cFZLeXBVcUFCQSsvYnRwYlJKQ0NHRWVFQjE2OWIxTUJxTi9xcXFmcW9vaWt2Um9rVVpQbnc0TFZ1MjVKVlhYcm12eHhvNmRDZzlldlJnNWNxVnZQWFdXeWlLd3JKbHl6TGN2MlBIanJScjE0NVJvMGJSczJkUHZMMjl0Yk9xTmltVERuUG16TEU3VnJNZGU0RDFMR3ZLNjZsOStPR0g5T3JWaSszYnQ3Tno1MDVlZmZWVjl1M2J4NUlsU3dnSUNMQTdjZlArKysvVG9rVUxKaytlelA3OSswc29pdkkvUHorL2R4UkZHUkFXRm5iaXZuNG9Jcys3ZHUyYVhaVnE4K2JOK2QvLy9tZTNUOHVXTFFIc2VtdU1Iei9lYmxwQzgrYk50ZDlSMjBtenBrMmJwcHRBaUk2T1RsUGluL0ozdEV1WEx0eTVjNGNQUC95US92MzdVN3QyN1hUTC8xTStobytQRDJmUG5zMTBXa0RLNmdDd1ZnallZay90ZmhLQ3d2SHlUWklnUGNXTEY5ZXl5TTJiTjdlN25KRnExYXJoNysvUGtTTkhNazBTcEp3T2tKTEJZS0JNbVRMODlkZGZHQXdHamh3NXdxUkprN1RiTjJ6WWdLcXFkT3pZVWR1V2xKUkVZR0JndHBJRWtaR1JBRHo5OU5QYXR0UWwrRFpYcmx4QlZWVjhmSHpzdGovOTlOTkVSVVZsdTRkQ2FpVktsS0JxMWFvY09IQUFKeWNuNnRXclI3MTY5VmkrZkRuZHUzZm4yTEZqV2dZeklDQ0FEUnMyVUtOR0RkemMzQUJyQllhcnF5c3RXclJneTVZdE5HalFnT0RnWU41NjZ5MEFybDY5aXFxcTZaWnVtVXdta3BPVDBlbDA2SFE2Z29LQ0tGaXdJSUdCZ2RvK0tkOWZmMzkvbWpWcmR0K3ZVWWk4ekd3Mlo1b29VMVdWRXlkT2FNMlJjcU85ZS9kU3AwNGRTZmc5QUZWVnVYRGhncFk4RlNLNzlIcDlpNlNrcExtQUQxZ0g3WU1HRGNMTEsvMEZMbXdEb1pSU05qRHIwYU1IQU5PblQ5ZE9wdlRzMlRQRDUvZnc4R0QxNnRXNHVMaG94MGtaOVlwSzdabG5uckdyUEVpdko0RXRCckN1aWpSKy9IZ0dEUnBFY25JeXc0WU5vMENCQXN5Wk00ZUFnQUErK3Vpak5JOC9kKzVjTm0vZXpMUnAwNGlLaW1vRUhOSHI5ZCs0dWJsTkRBa0p1Wk90UUVXZWQrdldMZDUvLzMzdGVteHNyTjMxak96Y3VkUHV1cXFxMnU5b3c0WU4yYkZqQjJBZEY1dzVjd2FqMGNpQUFRTm8xYW9WOCtmUDEwNE8ycVE4aGplWlRJd2NPWktJaUFnNmRlcUVxNnRybWdHK3dXQWdLQ2dvVGNOUVc1K1ErL0hISDM5b2wyMVRDOUxiSm5LdmZKMGt5S3FTSUNPMnM5OFdpNFhJeU1qN0hraDM2dFNKalJzM2N1WEtGWm8wYVdKYlJncXoyVXh3Y0RBalJveWdZY09HMnY3aDRlR01IVHVXVzdkdWFlVktpWW1KV2hMaTl1M2IycjYyaE1DMWE5ZTB5N2JFUVdxMjdxa1hMbHpnaFJkZTBMWmZ1blFKYjIvdkIrNUpBTllwQi92Mzc4ZGlzZEN5WlVzTUJnT2ZmLzQ1Zi8vOU43Nit2bmg1ZVhIcDBpV1dMRm5DNnRXcjhmSHhJU1FraE0yYk4ydVAwYlp0Vy9yMzc4OC8vL3pEeFlzWHRjRjlzV0xGQUd2em90S2xTNmQ1N2hzM2JtZ3JHNFNHaHRyZGx0VjhSU0h5bW9pSUNJb1hMNTV1Ri9DTTlPdlhEMzkvL3d4WFVUQ1pUUFRzMlRQTjM0L051blhyNk5DaFE1YmJIcVhCZ3dlemZmdDJyVE42WkdRazc3enpEbXZXck5FK0c4K2ZQOCs0Y2VQNDhjY2ZIMXRjajBOQVFBQkpTVWwyRGFlTVJpUHQyN2RuN05peDFLbFRKOVA3bTB3bU9uYnNtT0g3SzBScWZuNStaUlZGbVFGMEFhaFNwUXIrL3Y2Wk5qRXpHQXpNbXpjdnpYWmJmNkFqUjQ3dzhjY2ZvNm9xcXFwcTMvSFIwZEg4L3Z2djZUN20yYk5ubVRadEduNStmdlRxMVF0UFQwL216WnVYYmpJQ3JEMmVMbDY4cURVM1RIbVN3R2cwWm5pMjB6YVlxVnk1TWdhRGdYUG56bW1Ka0xGang5S2pSdy9hdEduRE04ODhZM2RmUlZGNC9mWFhlZlhWVjVrelp3NXIxcXh4VVZYMTg2U2twRzU2dlg1Z1dGaFkraS9zRVZDenUzWjNIcVBZU205enNhSkZpOXIxSm1qZXZIbWFYZ1VwZjJmVEc0c0E2YTRJRUI4ZnordXZ2ODd6enorUG9pZ01IRGlRYXRXcWNmdjJiV2JPbk1uTW1UUHAxNjhmaFFvVnNqdldIVEpraUhiOExFUjI1T3NrUWVwS2d1WExsNk9xcXQxU2h4Y3ZYc1Jpc1dBMEd1M21FNDBlUFpwdDI3WUI4UHJycjkvWDg3WnUzWm81YytadzhlSkZ4bzBicDIzZnUzY3ZNVEV4dEduVHhtNUpJRzl2Yjc3OTlsdUNnNFBwMkxFam5wNmVCQVVGMGF0WEw1S1NrdXhLODU1NjZpbDhmSHdJQ0FqZ3E2KytJaTR1enE0L1FFb2xTcFNnYWRPbVRKdzRrWEhqeHVIajQ4T0pFeWVZTjI4ZXZYcjEwdmF6TFJGNVArclhyOCtJRVNOd2RuWm16Smd4dUxxNlVxTkdEUll2WHF4VlJOaldlcjF5NVFvbFNwVGc1NTkvdG51TWF0V3FVYnAwYWFaT25VckxsaTIxU2dOdmIyLzBlajNmZnZzdEkwZU9wRVNKRWtSRVJCQWRIYzFMTDczRTJiTm50V2tlMGRIUmFXSkwvWDZsekd3S2tkZHMyN2FOUFh2MjhNTVBQN0J3NFVLMmI5K2VacDhMRnk2Z0tBcC8vLzAzWUowUzlQWFhYN040OFdJZTVIaHIwcVJKYVJJQ3FiZTFiTm5TYmlrbjIyV3oyWnhtYm1iRGhnMFpPWElrKy9mdjEwb3Y3OXk1ZzVPVGs5MitPM2JzeUhCWnRNREFRR3JXckdsWHdiVjkrL1lzT3pIdjJyV0xZY09HTVdMRUNMdTVsTFltcjJBOThDOVNwQWdOR2pUZ280OCtvbENoUWxuZW5wbVVaMlZDUTBQVFBGYWhRb1Y0L3ZubjZkU3BVNXBTNm9pSUNGYXNXRUhwMHFXMVFYN1pzbVVwWDc0ODE2OWYxNmFxZ1RVUlBIdjI3RXhqRVNJem5UdDNkb3FJaVBnUW1BaDRlWGg0MEw5L2Y3cDE2NVpwc24zdjNyM01temVQYmR1MlViWnNXWHg5ZmRtMWF4Zmx5cFhURWdjMWE5Ymtqei8rSUNJaUFuOS9mMzc1NVJmQWVqeVcwUkp1QlFzV3BFZVBIdmo0K09EajQ2TU4wcTlkdTVZbTZXV2JqLzNVVTAvWmZjOXYyYktGdFd2WEVoY1hSOVdxVlhuMjJXY1pPSEJndXM5MzVzd1o5dS9mVDlteVpkbTBhUk90V3JXaVVxVktyRisvbmxLbFN0bWFGcVpScUZBaFJvMGFSWnMyYmZqNjY2ODVkZXFVRHhDczErdFhxNm82N05DaFEvOWwrTU1UZWQ2dFc3Zm8zYnUzZGowMk50YnVlbW9qUjQ3RXk4dUxRWU1HOGMwMzMzRGt5QkVhTldxVWJtUE5BZ1VLc0gzN2RweWNuR2pZc0NIVnFsVURyQ2NNdTNYcnh2WHIxL24wMDArWk8zZXV0aHpvblR0MzZOS2xDdzBiTnN3d0FaZGRjWEZ4V1g3SFFkcVZERExhbGxWbG8zQ2NmSk1rU0VoSVlOYXNXWmpOWm9LQ2dtaldySmxkV1U2elpzMllPblVxMjdkdnAyblRwb0IxRGQzKy9mdFR2MzU5aGc0ZHlvZ1JJN1RHSFpNblQ4WmtNdUhzN0p6aGwxbEdDaFVxUk9QR2pUbHg0Z1I2dlY3YkhoZ1lTSjA2ZGRMODhUazVPZEdzV1RNQ0F3UHAzcjA3RXlkTzVOdHZ2MlhObWpXVUxGbVN4bzBiczIvZnZTV3FKMCtlekpkZmZrbno1czJwVXFVS25UcDE0dGl4WStuR01tN2NPTDc3N2pzR0RoeElkSFEwNWN1WHAwK2ZQdHE2cTBhamtmZmZmNS8yN2R2enpqdnZaUHMxK3ZyNllyRlk4UFgxMVE3eTY5V3J4OVNwVS9uaWl5OEFxRkNoQWwyN2RtWGt5SkdVS2xXS3JsMjdwbGt1cVczYnRzeWNPWk5QUHZuRWJ2dVVLVk9ZUEhreW5UcDF3bVF5NGVQanc5Q2hRd0ZydVZiMTZ0VVpQbng0bXJnTUJnTy8vLzY3ZkNDSko4YTc3NzdMMmJObldiMTZOUU1HREdEQWdBRXNYNzVjUys0ZFBueVl0bTNiMHFaTkcrMCtQWHYyWk4yNmRXemF0TWt1S1pxUndNQkE1czZkcTEyM1ZRaWxsSHBiY0hBd0RSczIxRmFRcVZldkhzSEJ3Znp4eHg4Y1BueFlTd2I4L3Z2djJxb3dMNzMwRWp0MjdPRDY5ZXQwNzk2ZFJZc1dVYWhRSWU3Y3VVUFpzbVV4R28wMGJkclViakJnc1ZobzFxd1o4Zkh4dUxpNGFJUHF2Lzc2aStEZ1lQNzk5MS9XckZtajdmL1RUei9abmYwTERBeWtmUG55MnVkcmFydDI3Y0xkM1owTEZ5N3cxVmRmTVhic1dLWlBuNTd0MjlPelpNa1NiVVdhMU05bFd3bm53SUVEQkFRRXNIUG5Uc2FNR1lOT3B5TXlNcElSSTBZd2E5WXNEaDA2Uk8zYXRkSHI5WVNHaHZMVlYxK3hlZk5tNXN5WlEvLysvYlhrRE5nM1kwc3A5WFpYVjFldG5GVUl2VjV2aUlpSStBRXdBRFJxMUlpUkkwZW1XOEVIMXI5RlZWV1pNbVVLMTY1ZG8zRGh3a3lZTUVINzdJaU1qR1R5NU1rc1hyeVlVcVZLYWZmYnVIR2ozZTlpNm5uUktaVXFWVXJyc1dRMEdqbHg0Z1ExYTliTTltdGF0V29WYTlldVpkNjhlYlJxMVlySmt5Y3pkT2hRUHYzMFUvejkvYlVxUkxDZTFmM2trMDhZT25Rb2ZuNStEQmd3Z0FZTkdsQ3dZRUc3K0RQendnc3ZzR3paTW43NTVSZSsvLzU3RWhJU09pdUs4cnFmbjkvbmxTdFhucnQ2OVdwejFvK1N2Nm1xeXBVclZ5aGJ0cXlqUThtMmJkdTIyU1c0MCt0SllFc3dKU1FrTUdIQ0JMNy8vbnZBV2kyN2ZQbHl0bTdkU3JseTVkSjkvTlRIc0JhTGhRMGJOakJ6NWt4OGZIeTBrM0F1TGk0a0pDVFF0bTFidG16WjhsQVZ3cGN1WFdMeTVNblVxbFdMZnYzNlpibC9WcXNiMkl3ZlA1NjZkZXZLMU45Y0tOOGtDVFpzMk1EdDI3ZFpzMllOQ3hjdTVQdnZ2eWM1T1prV0xWcWcwK2x3Y25MQ2JEWmpzVmpZdEdrVFY2NWNvVTJiTm5UdTNKaytmZnF3ZnYxNnhvd1p3NVVyVjdUOW5aMmRVUlFGbzlGSVltSWlMaTR1Yk55NE1Wc2xuUC84ODQ5ZDN3R0FiNzc1SnNQOWJjc0pncldVdjBHREJuYTMyK2IxQVZTcVZDbE40eC9iTW9qVnExZTNpOC9kM1QzVGRWSmRYVjFadUhBaEgzNzRJVEV4TVF3Yk5peUxWM2JQcGsyYjdLNTM3ZHJWYnI0ZldMT25LWnUycEw2OVo4K2U2YzVQTEZhc1dMby9yMnZYcnJGcDB5YTdBWTBRVDdyeDQ4ZHJCdzBweXhadjNMaEJ1WExsK1BmZmY5bXdZWU5XT2VYbTVzYTRjZU40NnFtbm1EQmhRb1p6ZWxNT3VCczFha1RCZ2dWUkZJWCsvZnVuS1NOT2IxdDZ5cFFwWTNjbTQvVHAwM2JUSGl3V0MxOTk5Ulh2di84K1R6Lzl0Rllsc1dUSmtuUWZUMVZWWW1KaXRBRzMyV3ltWHIxNmhJV0Y0ZW5wYVRjUWI5eTRzVjBqcDlqWVdIYnUzTW1NR1RNWU1tUUlwMDZkMHBhYlRVbW4wMUd4WWtVKytPQURoZzRkbXFZRU5MM2JIL1JnVEZFVWloWXR5bXV2dmNiTEw3L00yMisvemFwVnEramF0U3ZuejUrblI0OGV2UFRTUzNoN2U3TnExU3IwZWowalI0NGtLQ2dJVDA5UEdqWnN5SUVEQjJqVnFwWDJtTFpWZld3SHJkZXVYYU56NTg1MkNZRzR1RGhlZSsyMUI0cFpQRmtNQmtOaFlMeXFxZ01CWGVuU3BmbmtrMC9zcGtHbTU5U3BVNWhNSmx4ZFhSazhlREFEQmd6Z3l5Ky8xUDZtT25YcXhNV0xGeGt5WkFnLy92Z2pucDZlL1Bubm4yemF0RWtiUVAzMzMzL2F5UmZic2NxbFM1ZTB6N2V6WjgreWJkczJRa05EQ1E4UHAwcVZLaXhldkRqTDF4UVpHY2szMzN6RGpSczMrUDc3NzdWcG5oNGVIc3lkTzVjWk0yYlFybDA3T25Ub1FNdVdMU2xac2lRREJneWdkdTNhV29KMThPREIzTGx6QjNkM2Qwd21FKzd1N3Z6enp6KzR1N3RuK3R4T1RrNTA3OTZkcGsyYk1tM2FOTFp1M1ZwSVVaVFpFUkVSdmYzOC9Qb2ZPblRvWUpZdjRDRnQzYnFWa3lkUHBxbVk2TkNoQTJ2V3JIbW93ZU9qWmpLWmVPT05ON1RmQjRQQjBObGtNbTBLRHcrUGQzQm82VnE2ZENsYnRteXgyeFlURTJOM25HNnpmUGx5ZHUvZVRZTUdEU2hidGl4bXN4a3ZMeTltejU3TitQSGpNKzE5bHRMcTFhc3BWYXFVMW1QTTlqMVh1blJwTm0vZW5Pa1U0b1NFQk56ZDNibDY5U3FRTmdFUkd4c0xRSzlldmVqZHUzZW1GUkVBbnA2ZTdOKy8zMjZiaTRzTE9wMHVUU1ZnZkh3OCsvZnZ0L3UrRXJsSHZra1NkT3pZVWV1Y203TEVIKzQxdXdQckFacWlLRGc3TzZQVDZiUlMzSGJ0MnRsMXdVMU9UdGJ1WTBzYXBOdy9JekV4TVd6ZXZKbWJOMi9TdG0zYm5IeUpqMHpKa2lXWk4yOGVFUkVSamc0bFM2cXE4c29ycjFDOWVuVkhoeUxFWTVQeVN6MHVMazQ3ZTkrOGVYTnRLZFRVYzI5cjFhb0ZXS2RPK2Z2NzJ4MUEySmIxU3BrOFdMZHVIVWVQSG1YQWdBRkVSVVZ4NmRJbHlwY3ZyejMyNXMyYjJiNTlPN3QyN1dMbzBLRjRlWG1Sa0pDZ0pTMlNrcElBYXdWUnlzK1NvMGVQMmgwZ2ZQSEZGNXc5ZTVhWFgzNlpnSUFBb3FLaU9IZnVIR3ZYcnMyMEU3bHRBR3hiZG1yanhvM2FQR1NiNU9Sa3U4cXY0T0JnS2xhc1NOMjZkYWxkdXphQmdZSHBKZ2xza3BLUzhQRHd5UEJnSzZ2Yjc1ZVhseGR2di8wMmE5ZXVwV3ZYcnRTcFU0Zmc0R0M3WmR1NmRPbENURXlNTmwzQlpzbVNKV21XZDdNNWQrNWNobWVvUkw2bTZQWDZ6cXFxemdUSzZIUTZldlRvd2Z2dnY1L2htZjJVS2xTb3dQang0M254eFJkNTc3MzNHRGh3WUpyR1pFT0hEbVhJa0NINCsvdlRxRkVqZnZqaEIyYk5tc1dLRlN1MGhvUjkrL2JWVmpteW5RbTFmWDVkdUhDQnFLZ28zbnJyTFNaUG5telhNREc5Nmlhd0poWjY5dXpKbTIrK3lhUkprOUpNZDNKMmRtYmt5SkcwYXRXS0JRc1dNSGp3WUJZdFdrVHQyclcxQ2tWQU85TjU2ZElsN2JQSUZtOTJlSHQ3ODgwMzM3Qjc5MjZtVEpuQ2YvLzlaMUFVWmI5ZXI1K2pLTXJvME5EUXpCdGlQU0JWVlZtNGNLSGRDUm1iQ3hjdWtGSHJncnAxNjlwVlRGeStmRG5ONThhMWE5Y0lDUW5oMnJWcjJhcEtTK25BZ1FQM3RiK05xcXFybkoyZEUvVjYvZS9BR2tWUmdoN1Z6KzUrL2ZiYmI5cjNiMm9wbDBTMDZkYXRHei8vL0RQRml4ZW5XYk5tV3JWeW1USmxPSC8rZklZRDhxdFhyK0xtNW9henN6TW5UNTdrdSsrKzB5b1JVbXJac2lVVEpreklkRG5GaVJNbmFvbjc5S3FaejUwN1I0VUtGWmd5WlFvaElTRjJVd1pjWFYzVFZLU0ZoSVNrU1RTNHVMalFyVnMzMnJadGE1ZGt0MWdzdlBycXEvajUrV1VZbjNDY2ZKTWt5R3hLZ0l1THkzMVBHWEIyZHJZN0k1VmRyNy8rT3FWTGwyYjY5T25wcm42UVc1VW9VU0pOMTlUY3lOdmJtOG1USjJkNHV6VHFFaytTUllzV3NYVHBVdTFNY1hhc1dMR0N4WXNYYy92MmJVSkNRckJZTFBUcTFZc2hRNGJ3MGtzdlpYaS8zcjE3TTNqd1lIcjM3czI4ZWZPMEJBRll6elRvZERydG9QN3k1Y3Q0ZVhuaDZlbXBEVlJ0QnhZRkN4YkUyZG1acUtnb1BEMDl1WFRwa3QwS0svWHIxNmRpeFlwNGVub1NIaDVPNzk2OTZkS2xDOHVYTDg4MFNaRGE1NTkvenZUcDB6R2J6Vm9mbE5UOUVBSURBN1VEMjlhdFd6Tmp4Z3lHRFJ1VzVyUGRZckZ3OHVSSjVzNmRxNjJ5Y2orM1A0d3FWYXB3L3Z4NXJUcmh5eSsvVExOUDdkcTFNMHdJcE1mV3pPM1BQLytVRWs4QmdNRmdxS1NxNmh5Z0JWajdCZmo3KzJlNE5ucDZQRHc4YU5XcUZYZnUzTW13OGtDbjAvSDExMTl6K3ZScEtsZXVUSk1tVGZEeThzTFgxemZOYWdIcjFxM0RiRGJqNXVhbU5WeXpyVU9mMnR5NWM5TTA3TFFOUW4xOGZGaTFhbFdhQVc3cUtRUFZxbFZqNXN5WldnK3ExUEhZbEM5Zm5yMTc5Mkt4V0hCemM3dnZwR0M5ZXZXb1Zhc1dDeGN1Wk9uU3BZclpiQjZrcW1vbnZWNC9MQ3dzYkJXUW93MEhOMjdjaUkrUER5KysrQ0xuejU5UGs5UkluVUJPbVJ4T3VmcERlcXRCMkFhSXBVcVZTbmZRUDNMa1NHN2V2Smx1ODFqYkFERWxvOUdZM2VNMGQ2QTkwRjVWVlpPZm45OGZ3RHFkVHJjK05EVDBSblllNEZGbzM3NjlWcmw3UHd3R0EzLysrYWZkdGttVEp0bjExRW5aVDJ2SWtDRmN2WHFWTjk1NGc3Tm56OUs3ZDIrN0J1UTJQWHYycEVXTEZuYS82L1BuejdlcmZ2bnFxNjhZUFhwMG1oNUFOalZyMW1UVnFsVTRPVGxSdVhMbFRGY2Z5Y3p3NGNQVG5RWXNjcTk4a3lUSUxiSjdJQzhlWEI1b2ZDdEVqdWpYcngvOSt2V3p5K1JudFdwTDkrN2Q2ZDY5dTNZZm5VN0haNTk5eHJCaHc1ZzllM2E2NVkyblQ1OW0xcXhaRkNsU2hQTGx5NU9VbE1UNDhlTzE1WnFTazVOcDBxU0ozZG1EUC83NEk5MUtBckNlcmRpeFl3ZUZDaFhpNVpkZnR2dWJ0UjBJbWMxbUprNmNxRTBybWpoeFlvWk53b0EwRGY1ME9oMGRPblRnd3c4LzVQbm5uOGZiMjV2azVHVHRJQ2dpSW9KVHAwNXBqZjZhTkduQ3BFbVQyTDE3dDkxeXMvWHIxMGVuMDJuTlVGTlBpY3JxOW9lVm5KeXNWYXI5L1BQUGRtdG8yMWdzbGd4WGxsaTNicDNkOVQvLy9KTnQyN1l4YytaTUpreVl3TkdqUiszT2xvcjhwWExseW02RkNoVWFxYXJxNTRDN2w1Y1hRNGNPcFczYnRnOWNFZVBoNFpIcDFBUXZMNjlzTGFtVzNYbi9RTG9yZXRnYUZ3THBWczZrSHZEYXBEZFFTczNXU1BsQnVidTdNMmpRSUZxMmJNbWtTWk00ZE9oUWFXQ2xYcS92Q3d3TUN3czc4MUJQY0ZkMGREU0xGeTltL3Z6NUxGdTJqT1BIajlzbEFiSmE4U2xsNHp5VHlaUnVJNzJNN04yN2w3LysraXZEMVdWME9oM3o1czNEMTljWGQzZDNJaU1qNmQyN04rKysreTRuVDU1TXMzKzlldlhTbmRNT3VDaUswZ3BvcGFycUQzcTlmb2VpS0d0ME90MnZCdzRjdUpydGdIT1oxTDAyUHZ2c00rMXl5cVN3cXFxWkh2ZW0vanRLL2JlWG5aT2Uwc2NyZjVJa1FSNlExUWVBRUVMWXBGNjFKZVhsakZTclZnMS9mMytPSERtUzRSeklQbjM2OE1JTEwvRHV1Ky95NjYrL01uNzhlTUM2ekdESGpoMFpNR0NBMXZEVUpyMUtBckFtQWlaTm1rU0JBb2djQXo0QUFDQUFTVVJCVkFYU3pKRk5QYml3WFM5ZXZMamRHdWVwMlE1OHpXYXpWaEhoNCtORDU4NmQrZWFiYjVnNmRTcG1zMW1yR3R1d1lRT3FxdHIxaGtsS1NpSXdNTkF1U2JCcjE2NU1xNzZ5dXYxaEhUMTZsT2VlZXc2d2xxWjI2OVl0MC8wdlhMaVFabGsyc0o2aFc3SmtDY3VXTGVQYmI3L0ZZREN3Wk1rU3JmemIxbEJXNUM5ZVhsNi9BaTBCMnJScHc3Qmh3N1Q1K3VMUnExU3BFZ3NXTENBb0tNaFdKZlFhY0RwbFUrdUhFUlFVeExWcjEralhyeDh4TVRHWmZvYW1KK1ZndEc3ZHVta3FsakpxaWhvVEU4UEVpUk5wMGFKRnBvMGxkK3pZUVdCZ0lLTkhqK2JFaVJOVXExYU5hZE9tMmUxam0vNldRWUlnTlNlZ2lhcXFUY3htODF3L1A3ODlpcUtzVlJSbDdSTzZJcVNNRDhRakkwbUNkRmdzRnU3Y3VVTjhmRHl1cnE1MlRUYU1SaVBidG0zanRkZGVRMUVVZnZubEYxcTNiazNCZ2dVemZVeWowY2pGaXhjNWYvNDhlcjJlc1dQSE1udjJiRzdjdUpGdUdYOXNiQ3g5K3ZUaDU1OS9adGl3WVF3Yk5pelR1YktRTSt1RUwxbXloRjY5ZW1YN0RNS2RPM2ZZdlh0M3BnT1FCNldxS3F0V3JhSkxseTczL1NINHp6Ly80T0xpUXNXS0ZYTThMaUZ5czZ3cUNUTFN1SEZqRWhNVHNWZ3NSRVpHMm4wR1ZLbFNoYWlvS0FZTkdrU2pSbzIwUGdkZ1BjZ3JWYW9VSVNFaGRPalFJZFBQanJDd01CSVNFcWhYcng0ZUhoNll6V1plZlBGRnUzMXN6ZlJzZy8yVXpmVXlxeVRJU0s5ZXZiaCsvVHBHb3hHZFRvZUxpd3RtczVuZzRHQkdqQmhobDVRSUR3OW43Tml4M0xwMTY3NmY1MUc0ZnYwNnYvenlpMTFqMll3cUJteFNKZ25xMTYrdmxVelBtREdEbzBlUHNuRGhRdTI3cEhEaHdzeWRPNWNSSTBadzZOQ2hSL1FxUkY3eXBBNmtjak5WVlIvWno3MWp4NDYwYTllT1VhTkcwYk5uVDd5OXZkTlVYYVU4ZnBzelo0NWRvampsRkMrVHlaU3RLVjhXaTRYUFAvOGNOemMzTm0vZXpJZ1JJOWkxYXhkTm16Wk5NOS85d3c4L3BGZXZYbXpmdnAyZE8zZnk2cXV2c20vZlBwWXNXVUpBUU1BRFRldE5TVkVVbFJ5ZXZpRkVmcEV2a3dRM2I5N2t2ZmZlSXprNUdiUFpqTmxzMXBvWFdpd1duSjJkY1hkM3g4UERnemZlZU1OdTZiK0pFeWVTbEpSRWl4WXRBT3VINXM2ZE85UHR6TGx1M1RvQ0F3T0pqSXprK3ZYcmVIdDc0K1BqZzYrdnJ6WjM2NU5QUHFGcTFhb01IejdjN3VCNno1NDlsQ3haRWpjM043cDE2NGEvdnovRGh3OVAwM3drNVZtcysxa24vTysvLzJiQ2hBbHB0bCs1Y29YVnExZW5PeWdQQ2dwS3M4MWlzVEIxNmxRcVZhcGtONjg0Snh3L2Zwemc0R0RlZXVzdGF0V3F4ZE5QUDUxbW4zLy8vWmVEQjlNMkJsNjBhSkUydDFtSS9DUjFKY0h5NWN0UlZkV3VxZFRGaXhleFdDemEzRnViMGFOSHMyM2JOc0IrL3VQKy9mdVpNbVVLQXdjT3BGR2pSdHJxS1ZGUlVTeGR1cFIzM25rSGQzZDNsaTVkU3A4K2ZiaDkremFiTm0waU1UR1JBUU1HY1Bic1dSSVRFL25wcDUvdzgvUGo2YWVmNXRLbFMxcHZBdHQ4NDBmQjFkV1ZjdVhLRVJVVnBaVUk3OTI3bDVpWUdOcTBhV04zME9ydDdjMjMzMzVMY0hDd3c1cWZxcXJLclZ1MytQdnZ2NWt6Wnc2dFc3Zld2bS9nM3ZRQjI4K3lhdFdxZHZldlhidDJtaWtHWUcwWVY2QkFnVFJsbzU2ZW5uei8vZmZFeGNVOWdsY2pjcnZZMk5nM3ZieThQZ1pHQndVRnVlL2N1Wk1oUTRiUXJsMjdYTjN4L2trUkVSRmhtMjVnMjdTRm5KdHVvSHA0ZUdnTklXMVZVeG10WnBQYU04ODhZMWQ1a0Y1UGd0VFRxMVJWWmVMRWlSdzdkb3dsUzViUW9VTUg3dHk1dzg2ZE81a3padzZEQmcyaWJkdTIyakdtaTRzTDQ4ZVBaOUNnUVNRbkp6TnMyREFLRkNqQW5EbHpDQWdJeUxBdlJDYk13SFpWVmRjNE96di9sbks2UVU1Vlo0QTFHUnNjSEV6Ly92MXo3REVmeE1xVksybmR1bldhNUV0T3k0bVRrQmFMaFlFREI2YmJZRkhrVHZreVNWQzhlSEZHalJwRjZkS2xLVnk0TUM0dUxxeGR1NVlxVmFydzhzc3ZhL3RObVRKRisxQ3hEWVovLy8xM2ZIeDh0SkxQczJmUDR1UGprMmJKd1RsejVsQ3JWaTNLbFN2SC83TjM3M0V4NWY4ZndGK251eVF0clZ5V0piWjJXVll6MjQ5Y2luWGJyTHNRVys3cjBxclFwc1M2VXluWDNFbnJzallKRzExY2sxMmtNcE1pbHhCdFNDRkoxMmxtenUrUHpQazJ6WlRTUGUvbjQrR2hPWFBtekdkR1pzNTVmOTZmOTF0UFR3K1RKazNpTHJMRllqRkVJaEZZbG9XUGp3OGNIQnl3WWNNR3VjcXpwMCtmNWo3UXpjM05vYXFxaXQ2OWU4c1ZkSkd0Sy9xWVB1RTllL1pVZXRIUDUvTng4dVJKcFd2eVVsSlNTcTNpTzN2MmJJVmxFZWZQbjFlNmIzbGR2SGlSNndDaHJxNnU5TVJYbHVwMjZ0UXBMa1ZOOXY1ZXYzNGRYbDVlcFI2ZitvR1QraTQzTnhkYnRteUJSQ0pCY0hBd0JnNGNLSmVaTkhEZ1FIaDVlU0VpSWdJREJnd0FVRlNoZXM2Y09lamJ0eThjSFIzaDVPVEVGU2Z6OFBCQVlXRWgxNEpNcGt1WEx0aTllemYwOWZVaEZBcngyV2VmNGZYcjEzQjBkTVRYWDMrTlNaTW1nV0VZT0RvNm9yQ3dFR1BIamtWeWNqS1dMbDBLSXlNakdCb2Fvbi8vL3Rpd1lRT2VQSG1DT1hQbVlONjhlWGo3OWkwY0hSMnhmZnQyNk9ycTR1WExsM2orL0RuZXZYdUh6TXhNQU1DK2Zmdnc1czBiU0tWU3VMaTRJREl5RWhrWkdRQWdOOHRVZkRtRE1nOGVQT0NDRWFkUG4xWmF4VmxWVlJVREJ3N0U2ZE9ucXpWSUlPdEVZR1ptSnZlWjNyZHZYekFNQTExZFhYejc3YmRZc21RSmV2WHFwZlFZbXBxYW1EOS9QZzRmUGx5dXRkdGFXbHBLZTJ0blpXVkJSMGNIejU4L3IzQUJYMUwvUFh6NHNBREFXajZmNzgreTdQYXNyS3doYTlhc3dhbFRwK0RtNW9hdnZ2cXExc1pXUE10SFIwY0hmRDVmSWVVOEx5OFBseTlmVm5yTzR1L3ZqeU5IanVERml4ZjQ4c3N2NGV6c1hHWngxcHFVbjUrUHZYdjM0dENoUTdLcTl5OEFPQXFGd21Pb3dwbnZwS1FrYk5pd0FTWW1KcGc4ZVRLMHRiV3hhOWN1aFU0UU1yS2lwckp6dmVKWkJpS1JTR25XNktCQmczRCsvSGxJcFZKNGVIamcvUG56Mkxseko1ZlIxS2hSSTJ6Y3VCRVJFUkh3OVBSRVVGQVFsaTVkeWswc2RlclVDWHcrSDQ4ZlArYTZWU3hmdmh3Mk5qWVlObXlZMHVWVEpZZ0FuR2RaOW9TNnVucFFkSFQwNjRxOVM2WHIxYXNYbWpadGlsZXZYc2tWWmpRd01FQllXQmlHREJsU29jbW93c0pDakI0OUdxZE9uY0xVcVZQaDZlbUpoSVFFaFNVV3VibTVYQlp6OGE0U3o1OC81OGFSbEpRRUh4OGZMbkRqNWVXRk8zZnVZT3ZXclVoTFM0T0JnUUdBb2d2OHFLZ29xS2lvWVBueTVlallzU1BVMU5SdzU4NGRwWk9GeWxSa0VsSkdkdDNrNHVJQ29DaUFWTEkxb3N6dTNidng5OTkvQXlqNnYvSHp6ei9qanovK1FNZU9IUUVVQmRPKy9QSkw3anUvYjkrK21EbHpacm5HVGo3ZUp4a2tBSUNFaEFUczJyVUwyN1p0ZzdhMk52aDhQaFl1WElnREJ3N0F3TUFBKy9idFEySmlJdWJQbjQvYzNGeTR1YmtoUHo4ZkRNUElmUm1WdkEwVXRSeHAxcXdabWpWcmhuYnQyaUUzTjFmdWZqVTFOV2hvYUtDZ29BQ05HemZHdG0zYjVHWnhrcE9URVIwZGphMWJ0eUkzTnhkOSsvWXRzOXByWmZxRVYwVGJ0bTI1Qy8vSXlFZ0VCZ2JDMjl1YkN3eXNYTGtTeHNiR1ZWSzRTeUtSNE1LRkMrV3UyRDFpeEFndW9MQjA2VkswYWRNR2MrZk9yZlE0Q0tuTFRwMDZoZXpzYkFRR0JtTGZ2bjNZdVhNbnhHSXhoZ3dad3JWbWxVZ2trRXFsQ0EwTlJXcHFLb1lORzRaeDQ4Wmg2dFNwQ0FvS3dySmx5NUNhbXNydHI2YW1Cb1poSUJLSmtKK2ZEM1YxZFlTRWhHRHYzcjBJRFEyRmhvWUc3T3pzTUhIaVJQVHExVXV1ZmFLM3R6ZldyRmtEVjFkWDdObXpSMkc4d2NIQjhQTHl3cXhac3pCOCtIQUFSVXVEWkIwVEVoTVRjZnIwYVh6KytlZjQvUFBQc1dyVktqUnYzaHpObXpmbmdoK0xGaTNDdi8vK2krKysrNDVic2dDQXUzZ29YcE1nTWpJU3k1Y3ZoNDZPRGw2OGVJRmZmdmtGQUxoaWlNcTR1cnB5UDVmMXVkdTFhOWVQN3BaUzhuRWZjeXdyS3l2Y3YzOGY5KzdkZzZhbUpwbzBhWUlIRHg1VWVFYnBwNTkrNHY2ZEowMmFWS0hIa29aRElCQThBbURKNS9PdFdKYmRFaDhmMzJyU3BFbjQrZWVmTVh2MjdISzFRS3hxRW9tRSszOXRZV0dCVmF0VzRlREJneGc4ZURCYXRtd0pBRmkxYWxXcDV6UVpHUmxZdjM0OURBd01jUFRvVVRnN08rUGN1WE9WTGpwWVdjVmFJQUlBeXpETU5nQy9WMGNiUHgwZEhkalkyTURRMEJDR2hvYmNCWGQ2ZXJyQ1o0NnMwR1B4Y3owQU9IZnVISTRmUDQ1Mzc5NmhjK2ZPTURJeVVxZ2xrNVdWQlZkWFZ5UWxKV0hmdm4wd01qSlNHRXUvZnYzQTUvUGg3ZTJOS1ZPbUlEZzRHRTJiTnNYRGh3OFJIUjJOMXExYkl6UTBGRU9IRGtYSGpoMFJGQlNFRmkxYWxMYk1MQS9BR1laaEFnR0VWRmNMeE1hTkd5TXNMSXdMcWhSZnFpR1JTREJqeGd6dWR2ZnUzYkZ4NDhZeWp4Y1pHWWxPblRvaE5UVVZtWm1aYU5XcUZWcTFhb1dCQXdmQ3dzS0NtN3l5c0xEZ0x2Nzc5T25EL1N3TG5FbWxVdXpkdXhlblQ1OUdVbElTZHUvZWpaWXRXK0tMTDc1QXo1NDlZV05qdzlYZGtaMFBBRVhmUFhQbXpJR1hseGRHang3OXdkZi9NWk9Rc3Q4eDJaSmhXWkJBcG1TZ3ljbkpDVC8vL0RPeXNyTGc3T3lNY2VQR1llYk1tVGg2OUNqM2I5KytmWHU0dTd1amJkdTI4UGYzLzZpbGg2VGlQdGtnd2JScDAvRGl4UXQ0ZW5waTVjcVY2Tnk1TTJiT25Ja0hEeDdnN3QyN0NBOFB4KzdkdTZHcHFRbXBWSXFPSFR0aTVzeVpHRE5tREE0Y09NQWR4OUxTVXU1MmNhVVY0QUtLb29teXVnWXlBd1lNd0xKbHkrRG41d2VXWmFHbXBsYWgvd2dWN1JOKy8vNTlPRGs1eWQzZnFsVXJwV3RlZzRPREZmNWo1K1RrWVBEZ3dRQ0tQa2d5TXpQUnJGa3orUHI2QWdEczdlMjVDL2VLQ2cwTlJYWjJOdGVtcGJDd1VPbTRDZ3NMNVc3ZnVuVUx6NTgveDlTcFV4WFczUUZGRWNxQ2dnSUVCQVJ3RVVwQzZxdXhZOGRpd29RSllCZ0dxMWF0a3J0UHRvUUtLQXBtTWd3RE5UVTFxS2lvY0o4N0kwZU9sRnRqS2hhTHVjZklnZ2F5L1Jjdlhnd1hGeGZ1WktObno1NEtGY00xTkRTd2F0VXFwYW5yWDN6eEJaNDlld1kzTnplNTlQbmx5NWNqSUNBQW4zLytPUXdNREJUNnFwZms3ZTJOd3NKQzdxSkZWVlVWZi96eEIzZS9xcW9xTnlQeC9mZmZZL2Z1M1Nnb0tJQ2VuaDUzWVZFVGxGVnY3OWl4WTRWYUZYNkltNXNiZ0tLVDcrenNiR2hyYXl0TmZ6MTkrclRTTEFFVkZSVmN2WG9WVXFtVSt4MGhuelJXSUJBYzY5R2p4MW1SU0xSYUtwWE9PM1Rva01yNTgrZExiV2xZMHdJREE3bXNLS0NvZW45cHl5THM3T3k0bjZkT25ZcTllL2NpSXlNRHJWcTFxdlp4S3BPV2xnWnZiKy9pNmY0Q2xtWG5DSVZDeFRXVFZhUkZpeGFZTjI4ZWdLSk1nTHQzNzVaWlNMQ2tnSUFBSEQ5K0hMdDI3Y0xRb1VQaDRlRUJSMGRIdUxpNHdNM05EVTJiTmdWUVZEOUZYVjBkZi83NUo1bzNiMTdxOFpvMGFZS1ZLMWRpMXF4WmFOcTBLZDYrZll0Rml4YkIwZEVSSmlZbXNMT3pnN201T1hSMGRFck5rR0paZHB4RUlnbUxqNC9QcWNCYlVTWEN3OE54L3Z4NWRPdldEUVlHQnJoeDR3YXlzN1BsaXQxKzZQR21wcVlJRHcvSDk5OS9YK2EreFRzRHlYNldUVHJ1M3IwYkFvRUFEZzRPU0VsSmdaNmVIbHhjWExCaHd3WWNPSEFBUFhyMFFGeGNISm8yYllyUFAvOGNRTkZ5WXRuM2JGSlNrbHptZEdtcVl4SlNXWlp4Y25JeVhyeVFiMFJoWUdDQXc0Y1BBeWpxeXJSaXhRck1temNQSVNFaDJMUnAwd2VmaDFUZUp4c2tBQUFYRnhlNWkweDNkM2NJQkFJVUZCVEF4TVNFbTVGUlVWR0J2YjA5QU9ETm16ZVlNbVVLOTVpU3Q0R2l3SUcxdFRVWEVaUmxBeFJQYjdlMnRzYTZkZXRnYUdpSXZMdzh2SDM3RmkxYnRzVERodzl4OWVyVktubDlIK29UYm14c3JIVEpRV2txdTN5Z3ZFUWlFZno4L09TMnRXdlhqbHR1OE1NUFAzQmZzcktaUWFEb2ZWNjVjaVYyN2RvRmZYMTl1WFYzaFlXRk9IcjBLSTRmUDQ0cFU2WlFyUUxTSUpTVkhxNnVybDdoOVBFUHRVSXFmakt1cktXWWpMTFo3TktxYXF1cXFuNndZditIeGxoeWFVRGJ0bTBCb0ZhTGwzNXNsa0ZGeUM3cVA3UjBxblhyMW1YZVQydlBTWEZSVVZGWkFCeDVQTjVCQUx0ZXZIangvY0tGQzlHdlh6ODRPenZYYUxDdHBJeU1ETG1MMEt5c3JISTlMaW9xQ2kxYnR1UlNzR3VTUkNLQnY3OC9kdTNhSmJ2SWV3ZkFyV1BIamp1UEhUc21xYzduVGtwS3dxVkxseUFRQ0JBZkg0K3Z2dnBLNGZ4S21iUzBOS3hmdng2dlhyM0N6cDA3dVk0WGpSbzF3bzRkTzdCcDB5YU1IRGtTWThhTWdhV2xKYjc2Nml0czJiS2wzT05xMDZZTk1qTXpZV2RuQjFOVFV3d2JOZ3hBMGVSU1hsNGV0TFMwVUZoWUNDMHRMU1FtSm5JVFJnQVFHeHNiV05weHExcE9UZzZHRFJ1R1Y2OWVBU2c2LzF5eVpBbTh2THpnN2UyTjNidDNZKzdjdWR5U2l3OTUzOEdpWElwM0JwTDlMQXZValJrekJtRmhZVGg4K0RER2p4L1BGZmxldlhvMTd0Ky9qMjNidG1ITW1ERlFWMWZubGpLM2F0V0srN2VYQmRMTHE2S1RrQldWbVprSlBUMDl1V09rcDZkajFxeFpBSXErb3p3OVBURjkrblI4Ly8zM1NndStrNnIzU1FZSlNtdlpVdHA5NjlhdFEvLysvUUVBbjMzMldia3pDWlRKeU1qQXUzZnZvSyt2ai9UMGRCZ2FHc0xiMnh0WldWbnc4dkpDUUVBQVpzeVlVZVphK3RKVXRFODRVRFRiOWNVWFgzQzNuejU5S25kYnRxMzRDZStIT2hsb2FtcFdLUGhRVWtoSUNNek16QkFXRnNadFUxYVBBQUQyN3QwTG9DaVRZZVhLbFhqeTVJblNENCt4WThkaXhJZ1JPSExrU0sya1RSSkNDQ0gxaVZBb0ZJd2JONjdubzBlUDVnQllGeEVSb1h2OStuWE1tVE1IRXlkT3JIVGwrWXJLeThzRHd6QnlGNHpsQ1JJSUJBS3NYYnNXN3U3dU5SNFF1MzM3TnRhdVhZdkV4RVRacGdDV1pSZkV4c1krRndxRjFmNzh5Y25KeU1qSXdJUUpFK0RoNGNHdCtRZWdVSmRBS3BVQ0tBb3MyTnJhWXZUbzBYQjNkMWRZVXF1bXBnWm5aMmNNSFRvVWUvZnVoYjI5UFFJQ0F1U09YUjRxS2lvd05UV0ZvNk1qdDIzZ3dJRUFpczQ3WlZsdTZ1cnFwZGJEcW02Tkd6ZEdjSEN3M0hzMVlNQUFCQVVGWWN1V0xXQVlCandlajd0NC9oang4ZkZ3Y1hGQlRrNE9MQzB0eTNVQmJHQmdvRFR6YTlhc1dZaUtpa0pDUWdJa0VrbTVpMVJXVkZtVGtBS0JnUHMzYmRTb2tWeTlvSkszWmRhc1dZUFBQdnNNV1ZsWmFOcTBLYUtqbzZHaW9nSmpZMk9JeFdKY3VIQUIvL3p6RDFxMmJJbjc5KzhqSWlLaTNOa2I1T045a2tHQzR1a3hRRkdobGlOSGp1RE9uVHN3TmphR3E2c3IxNWU2cEl5TURMbFpMejA5UGFXellKczNiMFptWmlZZVAzNk11M2Z2QWlqNlFNN016SVN0clMzYXRtM0xwZGRjdTNZTlI0NGNBVkNVL3Z2Tk45OThWSkNnb24zQ1pVNmNPTUVWdE9MeitRclZhMHVteldablp5dThoOFdWRllRcEQxTlRVd3daTWdSaFlXRzRlL2V1M0JyaDFOUlVTQ1FTOU83ZFcrNkRkTlNvVVdqUm9nWFUxZFVobFVxNW9FN3hNUjg2ZEVpdXdPVHAwNmNyL0tWR0NDRXlVcW0wWHN6Q1AzcjBDQjA2ZEtnWFl5VjF5L3VaN3UwbUppWW5HWWJabUorZlAySHo1czBJQ1FtQm01dGJtWVhMcXBwc2FVSEpaUTk4UGgvbno1OVgyaVhsNWN1WGNISnlncmUzdDlJbFFOWGwzYnQzMkxadEc0NGZQeTVyYjVpRW9xNEZaMnBzRUNoS0FTOTVQZ1FBTzNic1FJOGVQZVMyeVFyaUdSb2FJaUFnUUNGYnJHVDZmNWN1WGJCNTgyYUZMam5GYVdob2xMcU1TVmRYdDlUdUJWOTg4UVd1WGJzR3FWUUtUVTNOT3ZmWjlkdHZ2MkgwNk5GS2ErOVVWTGR1M1JBV0ZnWUxDd3R1Y3N6Q3dvSUxrdVRuNTNNL0Y2OXhWbGhZQ0JzYkc2U2twTURHeGdhRmhZVXdNREJBY0hBd2twT1RrWnVieXoxdTJyUnBHRFZxMUVlUHNTS1RrTVVMakVxbFVtUm5aME5YVnhkdjNyekIyclZyNGUzdHJYRDhreWRQSWlnb0NPSGg0WGo1OGlYMDlQU3dZOGNPdEd6WkV0cmEya2hKU2NHOWUvZXdldlZxWkdkbkt5eE5JTlhqa3d3U0ZIZmd3QUg4L2ZmZjJMTm5EMzc4OFVmOC92dnZjSEp5d3NxVks1V3UyOXE3ZDYvY2wrS3dZY05LblRXM3M3T0R0clkyVjhGMTgrYk42TlNwRTdkbTlzOC8vMFJHUmdaMjdOakJwWEoxNmRLbHlsK2pzajdod1A5NmpvOGJOMDV1L3cvMTRhNXV4VE1adnZubUd5NW9jZWJNR1FpRlFseTRjQUY4UGg4elo4N2srbjFuWkdTZ2NlUEdDQXdNaElxS2lrTDZyYW1wS1hVeklKK2tLMWV1NEp0dnZpbDFuZWpidDIvUnFGRWp1Wk84MU5SVXhNYkdLbTN0S25QcjFpMkZOUC83OSsralhidDIxWmF0STFzYldidzlZM2xzMkxBQnMyZlBobzZPVHBXTjVlYk5tL0QzOTRlSGgwZUZIaGNRRUlDc3JDeTV5c3h6NXN5Qmo0OFA5OWxjbFcwaDc5NjlpOW16WjJQNzl1MjExdGFSMUgreHNiSFBBVmp6ZUR3L0FOc2ZQSGpRY2RxMGFSZ3paZ3pzN2UxckpPRGVxbFVycGQvanZYdjNSdVBHalpVKzV1Yk5tekEwTlB6Zyt1K3F3cklzenB3NWc0MGJOOHE2c0JReURPT3BvYUd4TGpJeU1xOUdCbEVPSlFNRXdQOEtGd0xLbDVPVm5FQ1NLUzFBQUNoT3lsVkViUmVZQk1CZGFNdVdHOGdJQkFMbzZla2hKaWFtV29KUDF0YldYUEh0NG9VTGk3Y1BWRmRYNTVZYnlQNU9UazVHUVVFQnpwNDlLMWY4c0xJK1poSlNLcFZpK2ZMbHlNbkp3Y2FOR3lFU2lSQVhGeWQzM0NOSGp1Q25uMzdDNk5HanVVS0treVpOd2hkZmZNSFYwbEJYVjBkU1VoSlVWVld4Zi85KzlPN2RHK2JtNWxYeXVralpQdGtnd2VQSGorSHA2WW5jM0Z6NCt2cHlKMlFkTzNiRTZ0V3JzWERoUWd3ZVBCalRwazJEdnI0K25KeWNrSktTd2oyK29LQUFUNTgrQlZEVWlxTmtJWnlBZ0FBRUJnYUNZUmprNXVZaU9EaVl1NkFGaXRaN0pTVWx3Yy9QRDhiR3hvaVBqNGRZTEs3U1BxNHl5dnFFQTBVUjlxKysrcXJVdGNJeUpUOEFSU0lSdDM3c1kwZ2tFcHcrZlJvLy92aWpYTnBnV2Y3NTV4OGNPWElFdTNidHdvVUxGK0RxNmdvSEJ3Y3NYTGdRZkQ2L1d2dXNFMUtmL2ZQUFA3aDA2UkorLy8xM3BmY2ZPblFJcjErL3h2TGx5N2x0VjY1Y1FVNU8yVFdoNXMyYnAzRENIaG9hQ2kwdExZWE9JdWZPblZNb3JBaUFDMXdxUzFzdTJlb01LSm81Y1hkM2g1NmVYcm1LTGdGRkorMUhqeDVWcU1aZFhIbFA4b3lNalBEWFgzOEJBUGJzMllQSGp4L0xaWko5Ly8zM3VIRGhBdGU2Q2locVgvWFBQLzl3UHg4OGVCRDc5KzlIU0VnSVRFMU4wYUpGQzhURnhZRmxXZHk4ZVJPN2QrOUdYbDRlL1B6OHdEQ00zSW03VEdrWkRINStmdmoyMjIrNTIvLzk5eC9tejU4UE56YzNMa0NRbHBhR3AwK2YxdWlzS21rNGhFTGhXVE16czY3NStmbUxHWVp4UFhIaWhQcWxTNWV3WU1FQ0RCMDZ0RnFMWHlvcjVNeXlMTVJpY2FrWGxEMTY5RkJhYWI4NkpDY253OFBEZzJ2enhySnNoSXFLeWx5QlFIQ3ZSZ1pBcWx6VHBrMFJGQlFrdDl3Z016TVR2cjYrOFBYMWhiMjlmYm02QkZSVWFkMjVpbThYaVVRS21RU3FxcXBLaTlkV2w5SW1JUXNMQzdGczJUSzhlUEVDVzdkdVZYaWNTQ1NDdTdzN2hFSWgrdmZ2ai8vKyt3LzM3OS9INDhlUHVTSzh2cjYrdUhEaEFoNC9mb3lVbEJSMDZkSUZVNlpNd1I5Ly9JSDA5SFJZV1ZuVjJPdjhWSDF5UVFLeFdJd1ZLMVlnUER5Y2ErMmpyQWpXNGNPSHNYYnRXbGhhV3NMYjI1dnJZU3FWU25IaHdnVWNPSEFBSzFldXhJNGRPekI4K0hDOGVmTUcwNmRQbHl2b28rekw4dlhyMS9EdzhFQktTZ3FNalkzeDMzLy9vVnUzYm9pT2p2Nm9JRUh4NTZoSW4zQ2dLTFdzZS9mdUgzeU9rZ1ZPTkRRMHlxdzU4S0hsQnZmdTNjT2VQWHZLbGZva0VvbXdiOTgrWEw1OG1XdFhDUURObXpmSCt2WHI0ZWpvaUc3ZHVzSEZ4YVZPUkowSnFTMnlDSDlwQWJQaXRVUXlNaklRR1JrSkRRME56SjA3RjNaMmRqaHo1Z3hYZU9yVnExZlExOWZIMGFOSDVZNHhjK1pNakIwN1ZtNmJnNE1Ea3BPVDViYWRPZk8vak5xZ29DQU1IanlZNjRSUzNKdzVjekIrL0hpbG5VaUFvcGt0V2FHeDFOUlV0R3JWQ2syYU5PRjZPOHUyQVlDdnI2L1NvbVJ2M3J5QmpvNU9tUUhKa3IyYlUxTlRNWExrU0lYdHNzL2JxS2dvR0JrWlljZU9IWWlMaTRPVGt4TXVYTGdBb0tndFpmRjZLckxVNkp5Y0hMaTZ1bUx4NHNWbzBhSUZXSmJGbWpWcnVCT29xVk9uZ21WWjJOcmFvbmZ2M3R4enhjVEVJQ2NuUjI2bWxNL25Jenc4bkNzUStlYk5HeTRiVFNZNU9SbDJkbmI0OWRkZjVUSXZNak16NGVibWhtWExscUYzNzk2bHZpZUVsT2I5alBneVBwOS9oR1haSFcvZXZPbS9iTmt5QkFVRndjM05EZTNidDYrUzU4bkx5K00rRzVvMmJTclhpVVZHVzF1NzFDd0NvR2lwemUzYnQyRnJhMXNsWTFKR1Ztelp6ODlQVmd6N0pjdXlUckd4c1ljQnNOWDJ4Qi9BVUx1U1NoR0pSRXF6NG54OGZHQnRiWTMyN2R2ajU1OS94c0dEQjZ2c09hVlNLZExTMHVScU1PVG41OHNGS2V6czdEQjgrSENvcWFrcFpCSkVSRVJ3RTMreW9vc3lsYWtWVmhwbGs1QXN5OExCd1FIYTJ0cllzV09Id25zWUdSa0pMeTh2dEduVEJnY09ISUNlbmg0RUFnRjBkWFV4YXRRb1JFVkY0Y21USjFpM2JoMTRQQjRtVEppQVM1Y3U0ZW5UcDdDMXRjWDA2ZFBsT2lTUjZ2UEpCUW5VMU5SZ2JtNk9PWFBtS0JUb0s4N0F3QUJidDI3Rm5UdDNZR1JraER0Mzd1Q2ZmLzVCUkVRRWV2VG9nUjA3ZHFCcDA2Yll0V3NYNXM2ZGkzdjM3bUh0MnJWUVZWVkZ2Mzc5WUc1dURpMHRMYWlvcUNBek14TnFhbXJJeXNxQ3RiVTFmdnp4UjZ4ZHV4YTNidDJDcTZzcnVuYnRpcnQzNzVicm9qazdPeHVhbXBwNDh1UUoxTlhWb2FtcEtWdnZWcUUrNGJtNXVUaHc0RUM1VW1WbGxjSmxSQ0xSQjRzWGxpVXVMazdwR2psbDd0MjdoNWN2WDhMWDExY2hWYmhObXpZNGRPaFFxWDJQUlNJUkNnb0tsTlpoSUtTaGtsVllUazlQeC9Qbno3bEFZRXhNREl5TWpOQzBhVk81V1dSVlZWVnMyclFKNnVycStQSEhIL0hreVJOczJMQUJQajQrR0Q5K1BQejkvZVZtcldVbjdUazVPVnlua2NEQVFMeDc5dzdUcGswRFVKUzlFQllXQm5kMzl6TEgrdkRoUTNUdTNMbk1mV1FuTm1abVpnb25PY3EybFpTWW1JaTh2RHdVRkJTVUdraVUxV1NSa2IzZWt0dGxzck96Y2VYS0ZWeTdkZzNKeWNsZ0dJWnJVVldhUFh2MklEazVHYjYrdnRpMGFSTkVJaEV5TXpPNTRJS2pveU9YQXV6azVJU3hZOGVpVjY5ZWVQNzhPV2JNbUFGZlgxK2xYUXF5c3JMdzg4OC93ODNOalFzVUM0VkNMRm15QkU1T1Rsd2hNS0RvNUsxZHUzWllzbVFKWEZ4Y3NINzlldlRxMWF2TWNSTlNtdmN6NUFONFBON1BBRFlLQklMUEoweVlnS2xUcDJMNjlPbVZEdHhmdVhLbDFLVkw3OTY5UStQR2pSRWVIbDVtOFdpaFVJaXdzTEJxQ3hKRVJVWEIzZDI5ZUticEhrMU56Y1dSa1pFWjFmS0VwTVk4ZVBBQW5UcDFVdGp1Nk9qSW5ZK09IVHNXVXFsVUxqQmNVWGZ1M0VGUVVCQkVJaEdtVDUrT3I3NzZTdTU0ZmZyMFVUaCtXbG9hMTlxd09Cc2JHOWpZMkFBb0NsQlhWV0NnSXBPUURNUEF5Y2tKaG9hRzNIZHBibTR1WW1KaTBMcDFhN2k3dTJQdTNMbHlnUTlaTUNNdkx3OFNpUVR0MnJYRHNtWExjT3pZTVM3TGNlblNwWEIyZHNhTllVd0d0d0FBSUFCSlJFRlVHemZRbzBjUGhjQTRxWHFmWEpBQWdOSVpMUUJLTDlJN2QrNk12THc4QkFRRW9IdjM3dkQxOVpXTFdzc0t1WHo5OWRmdzhmRkJZbUlpUWtORDhlMjMzeUk1T1JsTGx5N2xqcTJycTR1QWdBRHVGNXZQNThQT3pnNDJOamJRMDlOVG1sYXFwYVVGVDA5UDd2YkNoUXNSSHg4UExTMHRUSmt5aGZzUFdORSs0ZGV1WFFPZno1ZGJBbEZlSzFhc3dQRGh3MHU5UHlRa3BNekh4OFhGZmZDRUdnQnNiVzNSclZzM2hjSkl4Vk83R2pWcUpEZTdVSHh0M092WHIyRmpZd09XWlNrdGlUUjRxcXFxQ0FnSVFIcDZPdjc4ODArY08zY09VNmRPaGE2dUx0VFYxWEhuemgwc1hib1VOalkyT0hueXBGemdUSmFoQXhUMVg1NHhZd2FBb2xrNFdSQlNSclkyMGNMQ2d2dDU2TkNoY0hOelEzNStQbkp5Y3JCNTgyYUY0cXV5NEtXc3I3Yk1wRW1UNUc2L2ZmdFdycHZLNnRXcmNldldMUlFXRmlwOGJoVGZKbXNSVlZKY1hCeEVJaEd1WDc5ZVpYM2VCd3dZZ0FFREJ1REFnUVBZdW5Vck9uYnNDQjhmSHhnWUdKVDZISk1uVDhhUUlVUFF2SGx6ZlBiWlo5RFEwRUJLU2dwdTM3NE5kWFYxZlBubGx3Q0tncHRKU1VuY0NXRHIxcTB4ZWZKa3pKOC9Id2NQSHBUTGlKQklKRmk2ZENsNjllckZuY1JkdVhJRkN4WXNnTGEyTnJadDI0WU5HellnUHo4ZllyRVlLaW9xYU5Tb0ViUzF0ZEd1WFR1NHVyckN4OGVuUW4zVENTbUJGUXFGaDd0MjdScWlycTd1TGhhTForL2J0dzloWVdGWXZIaHhwUW9abDFYYlpNU0lFY2pLeW9LZW5oNVdybHhaNm40elpzemdQcytxMHV2WHI3Rng0OGJpV1ZPM3BGTHBuSnMzYjE2cjhpY2p0U0k0T0JnREJneEFUazZPM0ZLWGt0bDBRUGxiY1NyVHJGa3pEQjQ4R1BQbnowZWpSbzJ3YXRVcXVReUEvUHg4aFNXK05qWTI2TnUzTHdCZzI3WnRlUGZ1WGJVdTlhbklKS1JVS29XV2xoYXVYYnVHTzNmdTRPYk5tN2gxNnhaTVRFeGdhMnVML3YzN0t3M0FqeDQ5R3JtNXViQ3lzc0xhdFd0eC92eDVUSmt5QlpzMmJZS05qUTAwTkRTd2FkTW0rUG41NGZqeDQzSjFmVWoxcU5lcFNEd2Vqd1ZxcGg5MWRWSzJMbGZXTTdRNlNTU1NVbWZLaUhKMzd0eVJ6VWdJaEVKaHpWUkNJcCtNeW42bWJkKytIU0VoSVJnM2JoekdqeCtQSzFldXdNZkhCMDJhTklHM3R6ZFVWVlhoNWVVRmZYMTlMRjY4R0lHQmdmRHg4VUYyZGpiM25LYW1wbHpua1BUMGRMbUsxaG9hR2x3aEpBc0xDMHlmUHYyRGhaSDI3OThQUFQwOTd1U2lyTmRXY2g5VFUxT3U0cmFabVpsQ0VTeGwyMHFhTkdrU3Z2NzZhMlJuWjJQOSt2Vmw3aXZ6L1BsekRCOCt2TXl4M3JwMUMzUG56dVc2clFpRlFyaTd1MlBSb2tWeXl4NGVQMzdNdllZK2ZmcklaV1k5ZmZvVS8vNzdML2J0MjRlZ29DQXVJTVBuODdGaXhRcTVrejVIUjBlMGF0VUtycTZ1NFBQNWlJaUl3Sll0VzVDYW1vb3RXN1p3M3grWm1abTRmUGt5akl5TTBLUkpFeTRkVzltczdzNmRPNUdVbFBSUjNYUmtZM3AvOGpoY0tCUldmUzVySGNieStVclR5Qm1Cb0Y2ZlYxV1dpWW1KR2NNd3V3QjBBNG9tWlJZdVhLaDAxck95YXFPN2lGUXF4ZkhqeDdGdDJ6WmtaMmNEUUM3RE1Nc0JiQkVJQklVMU9oaFNJUlg5Zm4zNjlDbGF0bXlKVWFORzRkdHZ2eTB6OHpZbUprYnBSRjkxQ1E0T3hnOC8vQUJ0YlczNCtmbmgzTGx6R0R0MnJOeUUyTWFORzdGdzRjSktQMWZKSXNVcEtTbG8yN1l0Q2dzTDhmVHBVNFZKeUt5c0xNeWVQUnV0VzdkR3AwNmQwTFZyVi9CNFBMbkppTkt3TEF1R1lYRHYzajNvNit0ejV5SWJObXlBazVQVFI3OEdXZmFrVUNnczErY3p5K2ZmQUtCWXVFY3FOV1ZpWTI5ODlFRHFtVTh5azZDdVVWWVp0cm9EQkVEcHFiU0VrUHJKMnRvYXMyYk5RbFpXRnRhdFc0Y25UNTdBMTllWGF3UDI4ODgvdzl2Ylc3WnVGbFpXVnJDeXNwSmJmaUM3b0FXS3ZsaURnNFBsUGl2UzA5Tng5KzVkNU9mbkl6dzhISHYzN2tYejVzMXgrZkpsWExwMENTdFdyS2kyMTFlZURLVGlFaElTOFB6NWMremV2UnRXVmxaNDl1eVowcXJkRlJVU0VvSTFhOWFnVFpzMldMNThPYnAyN1lyWTJGanV3cjE0clplYk4yOXlQK2ZsNVhHRkQ0SC9WUk0vY3VTSVhEL3JXN2R1S2N3S0xWKytYSzc5RlZEMGZyUnQyMVl1d0t5bnA2ZDA3Yll5TTJmT1ZGb01qcENQRlJzYkc5bXZYei8rdTNmdkhGbVdYWG51M0xuR1Y2OWV4YSsvL29weDQ4WlY2VVY5VFFjSTd0Ky9qN1ZyMXlJaElRRUF3REJNRUFBSGdVRHdYNDBPaE5RSTJaTGs4cVRzMTJTQUFJQmNac0cwYWRPNHBYN0ZWVVdBQUlCQ1Z4eFpvRnRkWFIwZE9uUlEyRjlYVjFmdWU2NGlaTjk3SmR2UVZ5WkFRRDRlQlFuSUI0bkZZakFNUTBFRlF1bzRpVVNDWGJ0MklUQXdFQk1tVE1EeTVjdWhvYUVCQXdNRDdOdTNEenQzN29TL3Z6K3NyS3pRdjMvL0NnY2pYNzE2aFFrVEpxQm56NTdRME5CQTkrN2R1UlREbHk5ZlFrdExTNkdGNm9rVEorUnVsN2VlaVZnc2x2dk1DUWtKVVNqSytQYnQyektQc1hmdlhvd2NPUkpObWpUQnFGR2pzRzNidGcvV1NTaVB6cDA3dzkzZEhiLy8vanRXcjE0dGQxL3h6SWJpV1FReXN2V2lRTkdzSkZDMHZob29xcCt3YmRzMjNMaHhBMGVQSGtWQ1FrS3BxZFNsTFp1TGpJeUVTQ1NDbVpsWm1TMGZzN096RVJrWldXYlJOMEkrUmtSRWhCakFCajZmZjR4bDJTMDVPVG1qMXE5Zmo5T25UMlBKa2lYNDVwdHZhbnVJRlpLVGs0T2RPM2ZpNk5HanN2K3pLVktwMVA3bXpadFYwMStPRUVMcUlBb1MxQUZpc1ppYkNTb29LRUI0ZUxoY1FZL2F0bVRKRW56OTlkZEtJNVhGSlNZbXdzUERBL3YzNzVkTEErVHorWWlPanFZZ0F5SFY2UHo1ODF6RitvS0NBZ1FHQmlJd01GQmh2N3k4UEZ5NmRBa0dCZ1lLUmV1VWZlNFVuN0V3TUREQXhZc1hvYUtpQWdzTEN5eFlzQUFMRml5QXA2Y25QdnZzTTh5YU5Rc0FzR2pSSXZUcjF3OURodzVWT3M3U0ZGL3YrT2JORzY3MytyQmh3NUNabVNtMzlFRzJEOHV5aUlpSVVQbzhzYkd4V0xac0dZQ2lpL05SbzBiaHdvVUxjc1g4UGthSERoM1FvVU1IcUtpb2xGb0xBWURTK2dTSER4L21maTQrKzJSdmI0L2J0MjlqekpneFdMRmlCWm8xYTRhMmJkdktkU2FRNGZQNU9IZnVITmZkb0RUaDRlRktQM2VMdjgrRVZKZjNNK3lqVFV4TVJqQU00M1AzN3QxMmt5ZFB4dmp4NHpGMzd0d3lnMWgxQWN1eXVIanhJcnk5dmZIeTVVc0FrQURZV0ZCUXNDb2hJU0c3bG9kSENDSFZpb0lFdFV3a0VtSFNwRWxZdUhBaGV2WHFoVGR2M21ERmloVjFLa2d3ZWZKay9QNzc3N0MxdFZYYXoxd21QRHljVzVQazYrdUxKazJhd05yYXVxYUdTY2duemR6Y0hLR2hvZERWMWNYLy9kLy95YVd2eThndURwWDFMUWFnVUVGWjJYS0Rrakl6TTNIbXpCbU1HVE1HYjk2OHdjT0hENUdZbUloMTY5WlY2dlU4ZnZ5WVMvYzhkZW9VRml4WUFETXpNMHlZTUFFTXcrRE1tVFB3OGZIQnFsV3JGQjU3Ly81OXJGcTFDb3NXTGVLeUQ1bzBhUUlYRnhmdUFyeWk3V1pMTTNIaXhGTHZLN2s4QUZDZVNRQVVaUVo0ZTN0RFUxTVRCdzhlUkk4ZVBUNnFzQ3doZFUxc2JPeXBidDI2WFZSVFUxc21sVW9YK3Z2N3ExMjRjQUhPenM0WU1HQkF0UlpjKzFqUG5qMkRwNmNucmw2OUt0dDBqV0dZT1FLQjRGWnRqb3NRUW1vS0JRbHFtWWFHQmxhdFdnVUhCd2U0dTd1alJZc1dsVzRiVkJtbFZlYVdTcVVZTUdDQXduWmZYMTkwNnRRSkxNc2lKQ1FFcnE2dUFJcldOY3ZTa0FraDFVOVRVeE9hbXBxUVNDVGxmc3liTjIrd2N1Vks2T3JxWXNlT0hSZzNibHlGQzR6cDZla2hPRGdZZi8zMUY4YU1HUU94V0l3bFM1YVVHVkFzaitqb2FLNnppWXFLQ2p3OVBiRnk1VXFjUFhzV3FxcXEwTlRVaEsrdkx4ZVlsSW1KaWNGdnYvMkdrU05IS25SaEdUeDRNTzdldll0ZmYvMlZhek5ZMlF1VXN0WmVscFZKd0xJc041dXZwcWFHd1lNSGM1LzlGeTllVkZpVFNVaDlGaDhmbndQQWhjL25INVpLcFR0ZnZYclYyOFhGQmIxNjlZS0xpMHVaTGFsclVtRmhJUTRmUG93OWUvYkk2blc4WVJobWtVQWcyQTlBK29HSEUwSklnMEZCZ2pxZ2MrZk8yTFZyRjlxMWE0ZUVoSVFhS1ZwWW1zdVhMd01vdXZqUHljbUJnNE9EM1AxaFlXRUlEUTJGajQrUDNQWnIxNjdoK2ZQbk1ETXp3OXUzYjNIejVrMHNYNzZjVzNKUXZKQ1dnNE5EcWV0cENTRlZvenhyLzZPaW90QzBhVk9FaG9aaTM3NTltREZqQnQ2OWV3ZFZWVldvcTZ1alpjdVdzTFMwUkdGaElTUVNDWXlOamJGMTYxWmtaMmR6TFJTenNySnc3ZG8xeE1URW9FbVRKdmpoaHgvZzdlMk5HemR1NEpkZmZwR3I5QThBUC96d3d3ZkhsWmVYaDFPblRtSFRwazBvS0NqQTdkdTNjZTNhTmR5K2ZSdXRXN2VHV0N4R1Nrb0svdnJyTDVpWW1LQkRodzVvMjdZdGpoOC9qdlhyMTJQS2xDbVlOMitlMG1NN09qcWlVYU5HOFBUMHhOdTNiN0ZqeDQ1U3gxRzhvS1BNbmoxNzVMYVhWVXhSV1NZQlVGU0VNQzR1anZ0OC9QSEhIL0hUVHo5QlhWMGRFb2tFQmdZR0NxMWZQNGF5cFFxRTFLYjNNL0htSmlZbTB3Q3N2M2J0V3JOeDQ4Wmg1c3lac0xXMVZWckl1YVlJaFVLc1c3Y09qeDgvQmdDd0xIc0FnTE5RS0h4WmE0TWloSkJhUWtHQ1dwU1JrWUVoUTRZb2JHZFpWcUZTcXF6dHp0YXRXOUdpUlF0dXhuNzM3dDBJREF6RXVYUG53REFNNHVQallXOXZqNHNYTDBJb0ZHTHo1czE0OU9nUldyUm9BVGMzTjVpWm1XSGV2SG5RMTllWHEwSnVaMmVIRGgwNndOblpHUURRczJkUHJGbXpSaUZJRUIwZHJiU0txNit2TDRDaUdiK1FrQkNNR0RFQ1M1Y3VCVkIwb2gwVUZFUTFDUWlwQVF6RHdOTFNFbXZXckZHNFR5cVZjbXYwZ2FLWjljR0RCME5GUlFYMjl2YXd0N2ZuOWhPTHhWeWJWTmtmQUJnNGNDQnljbkl3ZnZ4NG5EbHpCc3VXTFVPWExsMHdmUGh3REJzMkRCb2FHcGd4WXdZT0h6NE1aMmRuSER4NFVHNE15cFpCeU1pV1E2U21wbkxMQVFZT0hJaXZ2LzRhWm1abTJMNTlPOXExYXdjQWVQTGtDUzVmdm95VEowL2krZlBuT0hqd0lQcjE2NGUyYmR1aVo4K2VaYjVIczJiTlFwOCtmZkRWVjE5VnFvZDZseTVkeWd3eTJOblpLZDNlcUZFamlNVmlybDNWOHVYTEsvUzhPam82WldaQU1BeUQ3Nzc3RHZ2MjdWTmFBVjRxbFdMbXpKbDFNczJiZkJLa3NiR3h2aVltSnFjQXJCZUpSRk4zN05pQjBOQlF1TG01S1EzT1ZhZk16RXhzM3J3WnAwK2ZsbTI2cDZLaU12ZkdqUnNSTlRvUVFnZ2hWWVBINDdFOEhvOXRTRHc5UFZrdkx5K0Y3YjE2OVdLZlBYdkduang1a2gwOWVqUzMzZGJXbHUzYnR5OTc3OTQ5bG1WWmR1L2V2YXlycXl2THNpd2JIaDdPSmlRa3NBVUZCYXkzdHpjN2ZQaHdsbVZaOXV6WnM2eUZoUVVyRW9sWWxtWFpWNjllc2Q5Ly96Mzc4T0ZEdWVlMHRyWm1iOTY4eWQzT3pzNW1MU3dzMkxTME5Mbjl3c1BEMlpFalIzTC9GdGJXMXR4NFdKWmxlVHdlS3hhTFAvbzlxVXNTRWhMWTk3OTNuMHlmVkZKejZ1Tm5XbloyZHFuM1NTUVN1ZHZsK1J5UTdTT1ZTc3Y5R0ZJN0hCd2NaSitId3o3ODI5MndzSHcrcSt4UGJZK3JQakl4TWJIZzhYaDNaSjkveTVZdFl6TXlNcXI5OTFjaWtiQW5UNTVrKy9Yckovczl6dVB4ZUV1NmRPbFNlK2tNcE5yVXgrOVhValZrLy9ibC9WMWgrZndiU2ovalRVeStyODdmMGJxbVpwdk1rakt4TEl0Ly8vMFhQWHYyUkVSRUJBb0tDcmo3UkNJUk5EUTAwS2RQSC96MzMzOUlTMHREWm1ZbTB0UFRZV2xweWJYZGlvbUpRZCsrZlFFQS9mdjNoNkdoSVI0OWVnUWRIUjA4ZS9ZTVlyRVkvZnIxQS9DL1ZsMW56NTVGMTY1ZDBiRmpSN254ekp3NUU1czJiZUtLYSszYnR3OFdGaFlLRmNaUG5qeUp4WXNYYzdlM2J0MUtCYmNJK1VTVTFVS3Y1Q3gyZWJLSlpQdklacmtwQTRtUWhpMDJOdlp5UVVGQmR3QkxBT1FIQndkanpKZ3grUHZ2ditXS2UxYWxSNDhlWWViTW1WaTllald5c3JJQTRBekRNTjhLaGNLMUNRa0pvbXA1VWtJSXFVZG91VUVkY3VYS0ZSUVVGS0JuejU3dzlmWEYvdjM3NGVQakEyMXRiVWlsVW1ocGFVRkhSd2VkTzNkR1RFd01WRlZWMGFkUEgvVHAwd2VIRHgvR3BFbVRrSkNRQUM4dkx3Q0FqNDhQVHAwNmhXN2R1bkVGc2FSU0tUUTBOREJreUJDY08zY081dWJtQ0FzTHc0UUpFeFRHTTJEQUFKdytmUnBidDI2RnFha3BRa0pDNE8vdnI3RGZraVZMNU5ZZFQ1NDhXV0dmNG0zVVdyZHV6UzFQSUlRUVFzaW43ZjJGK1RwVFUxTi9pVVN5TFNzcnkzTDE2dFU0ZGVvVTNOemMwS2xUcHlwNW5yeThQT3pkdXhlSER4K1dGWGxOWlJqR1VTQVFCQUtnVEJCQ0NIbVBnZ1IxaEVna3d1Yk5tekZseWhTb3FhbGg5dXpaME5EUXdMNTkrekJ0MmpRQVJldFlnYUpXWjlIUjBaQktwYkMwdEFTZno4ZVNKVXR3L2ZwMUdCc2JRMWRYRjArZlBzVWZmL3lCWThlT3dkRFFFSkdSa1RoNzlpejNmQ05Hak1DY09YT1FtSmlJbEpTVVVvdWNyVjY5R3VQSGo4ZlJvMGV4ZmZ0MnJwMVljU1VMazMxTUd6VkNDQ0dFZk5waVltS1NBUHhrWW1JeWxtR1lMWEZ4Y2EwblRwd0lHeHNiekpvMWl6c1AraGovL3ZzdlBEMDlrWnFhQ2dCU2xtVzNhV2hvL0I0VkZaVlZWZU1uaEpDR2dwWWIxQUVzeTJMMTZ0Vm8xS2dScksydHVlM1RwazNEd29VTDhlN2RPMmhwYVhFWDJYMzc5b1ZRS01UdDI3ZGhhbW9LTFMwdGRPdldEWDUrZmpBM053Y0FpTVZpQUVCcWFpcXlzcklVMm5SMTZkSUZMVnUyaEplWEZ5d3RMWlcyWFV4SlNjRzZkZXNna1VqUW9VTUhiTjY4R2Rldlg2K3V0NEVRUWdnaGhJMk5qUTFVVjFmL0JzQVdxVlFxUFhqd0lLeXNyTGdPVEJXUmxwYUczMzc3RGZQbno1Y0ZDRzRBK0wvWTJGaEhDaEFRUW9oeUZDU29aWGw1ZVhCemM0TlFLSVMzdHpkVVZWWEJzaXd5TWpJZ0Zvc2hFb2tRRkJTRU5tM2FjSTh4TmphR1ZDcUZzYkV4MXk2b1Q1OCtpSStQNStvUnRHL2ZIdGJXMW5CMmRzYmt5WlBScTFjdmhlY2VNV0lFaEVJaHhvd1p3MjBUaThXNGN1VUtmdnZ0TjB5Y09CSE5temRIWUdBZ0RoNDhpTUdEQjhQTnpRMWp4b3pCbmoxN2NQLytmYkFzWmVjUlFnZ2hwR3BGUlVWbENZWEMrUXpEbUFLNDhlTEZDeXhjdUJCT1RrNTQ4ZUxGQng4dmtVaHcrUEJoakIwN0ZwY3VYUUtBTEFEek9uYnMyRk1vRkFxcWVmaUVFRkt2MFhLRFdwU1dsb1pmZnZrRk9qbzY4UFgxUmN1V0xibjdSbzRjeWZYWWJ0YXNHVmF1WENuMzJORFFVTG5iMXRiV2Nsa0lBT0RzN015MU5KVHRVNXl0clMxc2JXMjUyMUtwRk5PbVRVTjZlanBHalJxRnhZc1hvM256NXR6OU5qWTJzTEt5UW5Cd01FNmNPSUd6WjgvaXdJRUQwTkhSK2NoM2dCQlN3aXNBK2prNU9XVVdCQ1NrTHNqT3pnWUFNQXhEZmVSSnRSRUlCTUp4NDhiMVRFcEttczJ5ckh0RVJJUnVWRlFVNXN5WkEydHJhNmlwS1o3SzNycDFDK3ZXclVOaVlxSnNrei9ETUFzRkFrR3FVQ2lzMGZFVFFraDlSRUdDV21SZ1lBQUhCd2RZV0ZoQVhWMmQyODR3REM1ZXZJaUNnZ0t3TElzbVRaclVTRDlyRlJVVitQajRRRmRYVjJsdmJRRFEwdEtDbFpVVnJLeXN1STRMTXIvLy9ydlN4NnhZc2FMVTR4RkM1TndCWUo2WW1BZ1RFNVBhSGdzaHBSS0pSRWhPVGdZQWFHbHAzYW5sNFpBRzd0aXhZeElBTy9oOC9ra0FHL0x5OGladTJyUUp3Y0hCY0hOelE3ZHUzUUFBV1ZsWjJMWnRHMDZjT0NITGRIekVNSXlkUUNBNFY0dkRKNFNRZW9lQ0JMVnM0TUNCU3JkcmFHaklYWURYRkQwOXZYTHZXM0o4bzBhTlVycmY4T0hES3pVbVFqNFZETU1jWWxuVzNNUERBeTR1TGpBeU1xSk1IVktuaUVRaXBLYW1ZdS9ldlhqejVnMEEvSDMxNnRWM3RUMHU4bWtRQ0FTcEFDWjkvLzMzZmxLcGRNZURCdzg2VFpzMkRhTkhqMGFuVHAzZzYrdUxqSXdNQUNoa1dkWkRTMHZMUFRJeU1xK1doMDBJSWZVT0JRa0lJYVNPRUFnRSszazgzc2lIRHg4TysrV1hYMnA3T0lTVWlXR1k1NFdGaGZhMVBRN3k2Ymx4NDhiNWZ2MzZkYzNLeW5JRnNQamt5WlBGWnkwdU1ReGpKeFFLNzlYVytBZ2hwTDZqSEhCQ0NLazdwRUtoY0NUTHNqTUJYRVpSalFKQzZwSThBRUlBM21wcWF0L0V4OGMvcmUwQmtVOVRSRVJFdmxBb1hDR1JTTG9DdU1DeWJCb0FXNkZRT0VBZ0VGQ0FnQkJDS3FGQlpCTHcrZnphSGdJaGhGUVZhV3hzckM4QTM5b2VTRVBCNC9GWUFCQUtoZFZmM0lVUVVxUGk0dUlTZVR6ZVFJWmhJQlFLRDlmMmVBZ2hwQ0dvMTVrRUxNdEcxUFlZeUNlSlpSaW00czJhQ1NHRUVFSUlJYVNPcTllWkJMR3hzZjFyZXd5RUVFSUlJWVNRdW8reWp3a3BuM3FkU1VBSUlZUVFRZ2doWmFIczQwOGJ5N0xSdFQyRytxWmVaeElRUWdnaGhCQkNTRmtvKzVpUWlxRk1Ba0lJSVlRUVFnZ2hoQUNnSUFFaGhCQkNDQ0dFRUVMZW95QUJJWVFRUWdnaGhCQkNBRkJOQWtJSUlRMEluOC9YbDBxbEE1WGRaMkppWWwzOHRvcUt5Z1dCUVBDcVprWkdDQ0dFRUZJL1VKQ0FFRUpJZzFGWVdKaW5wcWJtQzBDNzVIME13L3hWN0dadVlXRmhpNW9iR1NHRUVFSkkvVURMRFFnaGhEUVk4Zkh4T1FEQ1ByUWZ3ekNoNy9jbGhCQkNDQ0hGVUpDQUVFSklnOEt5N1BFUDdTT1ZTais0RHlHRUVFTElwNGlDQklRUVFob1VEUTJORUFDaU1uWXAwTmJXRHFtcDhSQkNDQ0dFMUNjVUpDQ0VFTktnUkVWRlpRRTRWOFl1NTY1ZXZmcXVwc1pEQ0NHRUVGS2ZVSkNBRUVKSVExVHFjZ0tHWVdpcEFTR0VFRUpJS2FpN0FTR0VrQVpIVTFQelZFRkJnUmlLMzNOaWtVaDBxamJHUkVoOXg3SXNXOXRqK0lBNlBUNkdZWmphSGdNaGhKUUhaUklRUWdocGNDSWpJek5ZbHIyazVLN3dXN2R1dmFueEFSRkNDQ0dFMUJNVUpDQ0VFTklnbGJLc2dKWWFFRkpIc1N5THRMUzAyaDVHcGVUa1VHZFZRa2o5UjBFQ1FnZ2hEWks2dXZyZmtFOC9sb3JGNHI5cmF6eUVOQlRaMmRtNGR1MWF0UngzNk5DaGN0c3VYcnlJN2R1M0srdzdac3dZU0tYU0toOURaYVNrcEdEZHVuVzFQUXhDQ0trMHFrbEFDQ0drUVlxS2lrcmo4WGovQWpCL3YrbmYrUGo0OU5vY0V5RU53ZHUzYjdGbXpSb3NYTGdRQXdjT3hLQkJnNkNtcG5oS0tSS0pjUEhpUlFDQXFha3BtalJwb25BY2dVQ0F6TXhNNk9ucEtUeWVaVm5zMjdjUHpzN09DdmNsSnllanRCSUpabVptYU5HaUJYZjcyYk5uYU5PbWpkdys2ZW5waUl5TXhLWk5tM0Q0OE9FUHYrajNCQUlCL3ZqakQ1dzhlVkp1Kzk5Ly93MTNkM2Y4OTk5L21EaHhJc1JpTWZMejgzSGl4QW1vcTZ1WCsvaUVFRklYVUpDQUVFSklnOFV3ekhHV1pjMEJnR1ZaV21wQVNCVm8wNllOTm0vZWpCVXJWc0RjM0J5Wm1abUlpWWxSMk0vVTFGVHVkbmg0dU54dFBwOFBBQmd3WUFBaUl5TVZIaDhTRWdKRFEwTjA3OTRkVDU0OHdmVHAwK1h1SHpSb1VLbkhEd29LNG40Mk16T1R1eTNiQmdBTEZpekFnZ1VMRko2YnorZmozTGx6YU42OHVjSjlVNmRPaGJHeE1kemMzSEQrL0htb3FhbkJ6ODhQYW1wcUNBNE9SbDVlSHViT25ZdXhZOGRTZ0lBUVVpOVJrSUFRUWtpRFZWaFllRUpOVFcwTEFFaWwwaE8xUFI1Q0dnb2pJeVA4K2VlZnFLNkMvWm1abWZEejg4T2VQWHR3Nk5BaDNMbHpSeTRJd09memNmNzhlYWlxcWlwOS9Qang0N21mQ3dzTDVXNVhoZHUzYjJQdzRNRlFVMU5EZkh3OGdvT0RrWldWaFdIRGhpRXZMdy9aMmRsNDllb1ZEaDgrak9EZzRDcDlia0lJcVc0VUpDQ0VFTkpneGNmSFArWHhlRkVBMkxpNHVHZTFQUjVDNnJ2MTY5Zmp6Smt6ME5UVVJGaFlXSVVlVzNMbXZ5ekJ3Y0ZJVDAvSGpCa3o4UGJ0Vy9qNysxZm91UUlDQXJpZnpjek01RzdMdGhWblkyT0Q3ZHUzbzJuVHB1VTZmblIwTkZ4ZFhRRUFYMzMxRmZidTNZc0pFeVlnT0RnWWxwYVdpSXFLQWxDeDEwd0lJWFVGQlFrSUlZUTBhQXpEQktLTzkwOG5wTDVZdEdnUkZpMWFwSENSL1NHT2pvNndzYkdCdjc4L0preVlBSVpoY09qUW9WTDNIenQyTEVhT0hBbFhWMWZZMnRyQ3dNQUFQL3p3Zzl3K3hTL0F0Mi9mam0rKytZYTdQWExrU083bndzSkN1ZHZLM0wxN0YyS3h1Rnl2SlNNakEzRnhjWEsxRWs2Y29FUWxRa2pEUVVFQ1FnaHAyRlQ0ZlA1MGxtVnRBWFFHb0YvYkE2cHBzdUptUEI3UHU1YUhVaHRlQWJqRE1Nd2hnVUN3SDBEZEtnZFBHZ3hMUzB1RmJjVzdEOWpZMkFBQU5tN2NDR3RyYXdDQXJhMXRxY2RyMUtnUmpoMDdCblYxZFl3ZE94YUFZazJEMG56NTVaZHltUWZLYWhMSXhsQ1dZY09HeWQxZXQyNGQrdmZ2ajdDd01FaWxVaTR3TUdiTUdBQkZoUmpIangrUDE2OWZjOHNiM3I1OVc2NHhFMEpJWFVKQkFrSUlhYmhVZUR4ZUVNdXl3ejY4SzJtZzlBR1lzeXhyenVQeFJnaUZ3bEdnUUFHcFludytIN3QyN1ZMWVBtZk9IQUJBWEZ3Y2Z2dnRON0FzQzVabHVReUF6TXhNbkRselJ1a3hrNUtTc0dIREJwaVltR0R5NU1uUTF0YkdybDI3bEFZakFDQXNMQXdwS1NsY2NjUGlXUVlpa1VocDJ2K2dRWU53L3Z6NVVsOVhjSEN3MHNLRi8venpqMEszQkpGSWhPYk5teU1nSUFDV2xwYmM4Z1phYmtBSXFZOG9TRUFJSVEzVSt3eUNZWjA2ZFlLcnF5dU1qSXpRdUhIajJoNFdxVUU1T1RsSVRFeUVoNGNISGo1OE9OekV4R1JhYkd5c2IyMlBpelFjMTY1ZHc2NWR1M0RwMGlXMGJ0MGF4c2JHK1BmZmY5R21UUnN1Y1BEZGQ5L2gvUG56ZVBUb0VkemMzSEQwNkZFQVJSZlFwVlgvMTlIUmdZMk5EUXdORFdGb2FJZ3Z2L3dTUUZIclFvRkFJTGV2ckl0QzI3WnQ1Uzc2ejUwN2grUEhqK1BkdTNmbzNMa3pqSXlNOE91dnYxYjZOYTljdVJKMmRuWnkyN0t5c3FDaG9WSHBZeE5DU0YyZ1V0c0RJSVFRVWozZUx6R0FxNnNyVEV4TUtFRHdDV3JjdURGTVRFemc0dUlDQUdBWXB2VDhia0xLU1NxVmdtVlplSHA2NHZqeDQwaElTTUNhTld1NCs5UFMwbUJ2YjQvMDlIUzV4NFdFaE1qVk1zakx5ME9qUm8yVVBrZUxGaTB3Yjk0OERCMDZGSWFHaGtoTVRLelFHQU1DQXVEcjZ3c1BEdzh3REFNUER3L0V4Y1hCeGNXbDBrc0FXclpzcWJEdDBhTkh5TWpJa0Z0dU1INzhlRnB1UUFpcGx5aElRQWdoRFZkbm9LaFZHZm0wRmZzZDZGS2I0eUFOdy8zNzkxRllXQWdORFEzWTI5dkQyZGtaSzFhc2dMR3hNUURBeXNvS0F3Y09oSU9EQTNKemN3RUFGeTVjUUdob0tDWk9uQWdBZVA3OE9kVFUxS0N1cmc2QlFBQU5EUTI4ZlBtU2EybVlsSlFFWDE5ZjJOblo0WWNmZnNEbXpadkxOYmEwdERRNE9Ua2hKQ1FFTzNmdXhHZWZmUWFncU1iQmpoMDdvSyt2ajVFalIyTHIxcTE0OE9CQnBkNEhXU0RneXkrL3hELy8vSU94WThjaUlDQ0FXM1lRRUJCUTdtNEpoQkJTbDlCeUEwSUlhYmowQVZBR0FZR09qbzdzeDArdWNDV3BldTNidDhmcTFhdlJ2WHQzL1BMTEwvajExMS9SdDI5ZnVYMGNIUjNoNE9BQU56YzM5T3ZYRDd0Mzc4YVdMVnR3NU1nUnJpRGg5T25USVJhTDBhOWZQNmlycXlNM041ZGJ3NStjbkl5TWpBeE1tREFCSGg0ZTBOWFY1WTVkc2k2QnJFQmlVbElTYkcxdE1YcjBhTGk3dXl1ay82dXBxY0haMlJsRGh3N0YzcjE3WVc5dmo1Y3ZYM0wzRHg0OFdHNy9rcmRsMjl6ZDNmSExMNzl3NDBoTFM4UDQ4ZU94Zi85K2JqK1JTQVNwVkFxSlJGTHU5NVVRUXVvS3ByWUhRQWdocEhyd2VEd1dnTUw2WGZKcDR2UDVBQUNoVUVqZi9aWEU4dmwxN2dQZUFBQWdBRWxFUVZSS1cyb3lBa0dEZm05WldhdVE5L0x5OGhBZEhRMExDd3VsKzJkbFplSEJnd2ZvMUtrVEdJYVJ1OUF2TGowOUhSS0pCSnFhbW1qV3JGbVpZNGlLaWtLUEhqM2t0c1hFeEhCMUNaNDllNlpRVkhEa3lKRUszUTJBb2d2NXFxZ2pJQkFJRUJFUkFTY25Kd0NBaTRzTFJvd1lnYlZyMTZKUG56NXdjM01EQURBTTA2Qi9Qd2hwQ0ZnKy93WUF2c0lkVXFrcEV4dDdvK1pIVkR2b3c0b1FRaG9vQ2hLUTRpaElVSFVvU0VDS2syVXlxS2lVdllxWGdnU0UxSDBVSkNoQ3l3MElJWVFRUWdqNVNCOEtEaEJDU0gxRFFRSkNDQ0dFRVBKQmRXVW0zTVRFeEo1aG1LMGYyTTFlS0JSdXE1RUJFVUpJQTBPaFQwSUlJWVFRVW05SXBkSVRIOXBISXBHY3JJbXhFRUpJUTBSQkFrSUlJYVFjeEdJeFZTb25wQTZJaTR0N0J1QjZHYnRFdnQrSEVFTElSNkFnQVNHRWtHcVZtWm1KM2J0M2YzQy85UFIwdUx1N3kyMWJ1WElsMHRMU3FtdG9GYkpreVJJY1BIandnL3NsSmlaaSt2VHBBUDVYMEF3b0toeElRUVpDcWdiRE1NYy81ajVDQ0NFZlJrRUNRZ2doMVNvek14Tjc5dXo1NEg0UkVSRklUVTNsYnFlbXB1TGl4WXZRMTlldnp1R1YyK1RKazNINjlHbUl4ZUl5OXdzUEQwZkxsaTBCQUw2K3Z2RDM5NitKNFJIeVNTa3NMQ3cxRUZCWVdQakI1UWlFRUVKS1I0VUxDU0dFMUFsbnpweUJ0YlUxcGs2ZGlyUzBOT1RuNTZPd3NCRERoZzJUMnk4c0xLemF4MUphMzNlcFZJb0JBd1lvYlBmMTlVV25UcDNBc2l4Q1FrTGc2dW9Lb0toLyt5Ky8vRkt0WXlYa1V4UWZILytZeCtQRkFqQXBjWmN3UGo3K2NXMk1pUkJDR2dvS0VoQkNDS2wxRHg4K1JGeGNISGJ2M28zQmd3Y0RBTmFzV1lNdnZ2Z0NVNmRPcmZIeFhMNThHVURSeFg5T1RnNGNIQnprN2c4TEMwTm9hQ2g4Zkh6a3RsKzdkZzNQbnorSG1aa1ozcjU5aTVzM2IyTDU4dVZjaTdTUkkwZHkrem80T0hDdmxSRHlVWTVETVVoQVN3MElJYVNTYUxrQklZU1FHc0huOHhYKzNMcDFDd0RnNStjSEFGQlhWK2YyajR1THczZmZmYWYwV0FzWExvU0hod2QzZS9mdTNSZzBhQkJZbGdVQXhNZkh3OExDQW1LeEdOSFIwWmcwYVJKNjlPaUI0Y09ISXpJeUVnQXdiOTQ4ckZpeFF1NjRkbloyOFBMeTRtNzM3Tm1UMjcrNDZPaG9tSnFhS216MzlmVUZVTlEzUFNRa0JDTkdqRUJvYUNpQ2c0TUJBRUZCUVFnT0RrWndjREFGQ0FpcEpHVzFCMVJVVkNoSVFBZ2hsVVNaQklRUVFtcEVkSFMwd2paVlZWVWtKaVlpUER5YzIyWnBhWW5Dd2tKa1pXWEJ6YzFONmJGbXo1NHRWMFR3NnRXcktDZ29RR0ppSW95TmpSRWRIWTFldlhwQlRVME5PVGs1V0xwMEtUcDE2Z1FmSHgrNHU3dmoxS2xUR0RGaUJOYXRXNGZDd2tLb3E2dmo5ZXZYaUltSmdaT1RFM2ZjTGwyNkFKQVBXT1RrNU9EU3BVdVlPM2V1M0pndVhicUVqSXdNN3ZicDA2Y1ZnaENFa0tvakVBanU4WGk4T3dBNkF3RERNQWszYnR5NFg4dkRJb1NRZW84eUNRZ2hoTlFJVlZWVmhUOEFzR2ZQSHJrTDdyQ3dNTmphMnNMUzBoSmhZV0ZLLy9UcDB3Zi8vZmNmMHRMU2tKbVppZlQwZEZoYVduS3ovakV4TWVqYnR5OEFvSC8vL2pBME5NU2pSNCtnbzZPRFo4K2VRU3dXbzErL2ZnREFQZWJzMmJQbzJyVXJPbmJzS0RmdW1UTm5ZdE9tVFZ5bmduMzc5c0hDd2dJdFdyU1EyKy9reVpOWXZIZ3hkM3ZyMXEwd05qYXV3bmVRRUZJU3k3SmM1b0JVS3FVc0FrSUlxUUtVU1VBSUlhUld6Wm8xQzBaR1J0aXlaUXUzTFRZMkZqZHYzb1NscGFYQy9tRmhZZERYMTBmbnpwMFJFeE1EVlZWVjlPblRCMzM2OU1IaHc0Y3hhZElrSkNRa2NNc0dmSHg4Y09yVUtYVHIxZzJhbXBvQWlnb1FhbWhvWU1pUUlUaDM3aHpNemMwUkZoYUdDUk1tS0R6ZmdBRURjUHIwYVd6ZHVoV21wcVlJQ1FsUjJyRmd5WklsTURBdzRHNVBuanhaWVovaVJSaGJ0MjdOTFU4Z2hIeTA0d0IrQjZqMUlTR0VWQlVLRWhCQ0NLbFZSa1pHQ3R2V3IxOFBEUTBON25adWJpNGNIUjNSclZzM2JwdTV1VG1pbzZNaGxVcGhhV2tKUHArUEpVdVc0UHIxNnpBMk5vYXVyaTZlUG4yS1AvNzRBOGVPSFlPaG9TRWlJeU54OXV4WjdoZ2pSb3pBbkRsemtKaVlpSlNVRkF3YU5FanBHRmV2WG8zeDQ4Zmo2TkdqMkw1OU81bzFhNmF3VC9FQUFhRFloWUhQNXlNNE9KakxvQ0NFVkY1c2JHdzhqOGQ3QklBVkNvVzNhbnM4aEJEU0VOQnlBMElJSVhWS1hsNGV4bzBiQnc4UEQyUm1aaUkzTnhmejVzMUQxNjVkWVc5dnorM1h0MjlmQ0lWQzNMNTlHNmFtcHREUzBrSzNidDNnNStjSGMzTnpBSUJZTEFZQXBLYW1JaXNyQzMvOTlaZmNjM1hwMGdVdFc3YUVsNWNYTEMwdHVVeUQ0bEpTVXJCdTNUcElKQkowNk5BQm16ZHZ4dlhyMTZ2eEhTQ0VWQUFMNFBqN0xBSzJ0Z2REQ0NFTkFXVVNFRUlJcVRJc3kzSnI5MlVrRW9uYzN5V1ZuRmx2MUtnUkRoMDZoSjA3ZDJMczJMSFExOWRIejU0OUZkb1FHaHNiUXlxVnd0alltTXM2Nk5PbkQ3eTh2UEQ3Nzc4REFOcTNidzlyYTJzNE96dWpSWXNXc0xhMnh0V3JWK1dPTTJMRUNHemV2Qm1MRmkzaXRvbkZZbHkvZmgxLy8vMDNybCsvamxHalJpRXdNQkRhMnRydzkvZUhtNXNiOVBUMDhPT1BQOExDd2dKR1JrWmdHT1lqM2pGQ1NHWHdlTHh2QUV4bFdiWUZqOGM3SUJRSzc5YjJtRWpkWm1KaUVzVXd6UC9WOWpoSTlXRlpOaUkyTnJaL2JZK2pQcU16R2tJSWFhQjRQQjRMQUFLQm9NYWVNelEwbEx0QUx5L1orUGg4dnNKWTc5Ky96M1VnV0w1OGVZMFVBcFJLcFpneVpRclMwOU14YXRRb2pCOC9IczJiTjVmYkp6OC9IOEhCd1RoeDRnUUtDZ3B3NE1BQjZPam9sUG82Wk51am82TnJiYmtCbjg4SEFBaUZRdnJ1cnlTV3oxYzZZODBJQlBUZTFpQStueitPWmRuOUFIVGViOHBtV1haYWJHeHNZRzJPaTlSdHN1OUcwckI5N0hjZHkrZmZBTUJYdUVNcU5XVmlZMjlVZGx6MUJXVVNFRUlJcVRKRGh3N0YwS0ZEUCtxeG8wYU5VdGhtYkd3TVB6OC8rUHY3SzJRb1ZCY1ZGUlg0K1BoQVYxY1hLaXJLVitWcGFXbkJ5c29LVmxaV0VJbEVjdlVUU2d1U3JGaXhvdFRqRVVMS2o4L25xN01zNjhteTdBSUE2TjI3TndEZzZ0V3JPZ3pESE9QeitSc0J1QW9FZ3NMYUhDZXAyMm95Z0U1cWppd2dUaXFIZ2dTRUVFTHFoTkl1cmxWVVZEQnAwcVFhSFl1ZW5sNjU5eTBlSUFDVUJ6c0FZUGp3NFpVYUV5RUU0UFA1clZpV1BRcWdyNnFxS3ViUG40K0pFeWNDQVA3NjZ5OXMzcndaRW9sa0lRQlRVMVBUOFRFeE1TOXFkY0NFRUZJUDBaUUdJWVFRUWdpcDgzZzhYbCtXWllVQSt1cnI2MlBQbmoyWU5Ha1NHSVlCd3pDWU5Ha1M5dXpaSTFzZTFGY2lrY1R5K2Z3K3RUeHNRZ2lwZHloSVFBZ2hoQkJDNmpLR3grTXRBSEFKUUVzZWo0Y2pSNDZnZS9mdUNqdDI3OTRkUjQ0Y2dZbUpDUUMwWkZrMjR2MWpxVjRFSVlTVUV3VUpDQ0dFRUVKSW5kUzdkKzhtUEI3UEg4QkdBS28yTmpiWXVYT25RakhSNHZUMTliRnIxeTdZMk5nQWdDcUFqVHdlejc5Mzc5NU5hbWJVaEJCU3YxR1FnQkJDQ0NHRTFEazhIdStidkx5OGFBRGp0YlcxNGVucGlRVUxGa0JON2NNbHRkVFUxTEJnd1FKNGVucENXMXNiQU1ibjVlVkZ2VytaU0FnaHBBd1VKQ0NFRUVJSUlYVUtuODhmQnlBYXdOY2RPblRBb1VPSE1IRGd3QW9mWitEQWdUaDQ4Q0E2ZE9nQUFOOEFpRFl4TWJHcTJ0RVNRa2pEUWtFQ1FnaHA0RmlXV2tKLzZ1aDNnTlFYZkQ1Zm5jZmpiV1JaTmdDQXpxQkJnM0R3NEVHMGI5LytvNC9ab1VNSEhEeDRFSU1HRFFJQVdadkVEWHcrWDcyS2hrMElJUTBLQlFrSUlhVGgrZzhBTWpNemEzc2NwSmE5ZWZORzltTnliWTZEa0xLOGIyOTRFY0FDVlZWVk9EazV3ZDNkWGJaY29GSzB0YlhoN3U0T0p5Y25xS3FxZ21YWmhTekxYalExTlcxWitaRVRRa2pEUWtFQ1FnaHBvRmlXdlEwQU1URXh0VDBVVXN0a3Z3TXN5eWJVOGxBSVVhcXM5b1pWaGRva0V2TC83TjE1WEZUMS9qL3cxeGtZdGhDWFNqTzNHMVprNWpZakZqODFjYnVHbXBRV29LR1ZwdGMwc013OVV3bk1uZFRTMEVvclYwRHRtaEltaUtpcHVSeTQwdGZTbTJ0WUNBb2g0b3pNY3M3dkQ1eHpIV2RRUUdCWVhzL0hnd2RuK1p4ejNtY3M0THpQNS9ONUU1WE92V2QrSVNLaUdra1FoUGtBK2tkRlJja1hMMTRVbm5qaUNkU3J4OG05NjVMcjE2L2o5OTkveDdwMTYyUUFna3FsbXVmb21JanVJR2cwbW5jQkxBTGdwTkZvTUgvKy9MdFdMN2hmbGpLSjA2Wk5RM3A2dXFWTTR1UzB0TFNsQURnMmg0anFQQ1lKaUlocXFiUzB0QU1haldhS1RxZjdPQ1ltaGovdjZ6QkJFTXdBWm9paStKT2pZeUd5Nk5xMWF6MjlYdjhsZ0NBQUNBME5SVmhZV0ttcUY5d3ZTNW5FVHovOUZPdlhyN2VVU1h6TzNkMzlyWU1IRDE2djlBQ0lpS294L3RGSVJGU0xwYVdsTGVyVXFWT0NJQWhCZ2lDMGxXWDVZVWZIUkZWSEVJUXJzaXlmbENRcExqMDkvVmRIeDBOa2NhdTg0VFlBVDNsNGVHRDI3Tm5scWw1d1B5eGxFdHUxYTRlSWlBam9kTG9ndlY3ZlRxUFJERWxMUy91dFNvTWhJcXBHbUNRZ0lxcmxiajBjem5GMEhJNmkwV2hrQUVoTFM2dTR3YzFFVkc1YXJmWlZXWmJYQVBCODdMSEhzSGp4NHZ1cVhuQy8rdlRwZzlhdFcyUHk1TWs0Zi82OHBVemltK25wNlZzY0ZoUVJrUU54NGtJaUlpSWlxblNWVWQ2d29yQk1JaEhSL3pCSlFFUkVSRVNWcWpMTEcxWVVsa2trc2srV1pXUm5aMXR0TXhnTUFBQkprcURUNlJ3UkZsVWlKZ21JaUlpSXFOSlVSWG5EaXNJeWlWUWFLU2twZHJmTHNneTlYbys4dkR6ODlkZGZWdnNLQ2dwdzRjSUZxMjNIangvSHVYUG5LaXl1d3NKQ0hEcDBxTUxPZC90NSsvZnZiN1d0VjY5ZUFJRExseThqTkRUVTVoaXoyWXlqUjQ4aUx5K3Z4UE1lT1hJRVdWbFpGUnNzVlFqT1NVQkVSRVJFbGFIS3l4dFdGSlpKcEx1SmlJaEFyMTY5TUdMRUNCUVdGa0tsVWtHbFV1SGl4WXRvMzc0OTZ0ZXZEeTh2TDB5ZlBoMXFkZkdJbGJ5OFBIejc3YmVZTld1V2NwNFZLMWJncmJmZWdyZTNkNW11YnpRYThmTExMK1A3NzcvSEcyKzhnUVVMRnFCcDA2YTRkdTBhb3FLaU1ISGlSUFRwMHdkOSsvYTFXeTNFWURCZ3o1NDlBQUJmWDErYjhzalhybDJES0lySXo4OUhnd1lOU2gxWGZuNCtSRkhFd1lNSGtacWFDa21Tc0dEQkFqejc3TE0yYldOalk3RnMyVEwwN2RzWEVSRVJaYnAvcW54TUVoQVJFUkZSaFhKa2VjT0t3aktKZEMrREJnMkNtNXNiQmc0Y0NBRG8yN2N2dnZqaUMyelpzZ1dabVpsUXE5VktOMzEzZDNkNGUzc3I2NFdGaFRoNzlpeDhmWDNMZk4zRGh3L2o4Y2NmUjFaV0Z2THo4OUcwYVZNQVFMTm16YkIwNlZMTW1UTUh6ei8vUFBMejgzSHMyREdiNCsrODVwMDlJN1JhTFFDZ2QrL2VPSHo0OEQzanVYTGxDb0tEZzNIeDRrVTg5ZFJUMEdxMVdMaHdJVnEwYUlIOC9IeWI5cnQyN2NMWFgzK05UWnMyNGVPUFA4YnExYXN4WnN5WVV0OC9WYjZhODVPYWlJaUlpS3E5NmxEZXNLS3dUQ0xkYnRpd1liaDgrVEp1M0xpQlhyMTZZZE9tVGZqd3d3L2g1ZVdGNTU5L0hrQng5L3Y5Ky9jaktpb0tBQkFXRmdZQU9IdjJMRnEzYm8zdnYvOGVBT0RwNlFtajBXaVpMQk0zYnR5QWg0Y0hHalJvb0xRcFNVcEtDbng5ZlpHU2tvTE9uVHRiN1h2eXlTZXhZY09HU2h2T1l4bG1vTmZyMGF0WEwweVpNZ1hPenM2WVBuMDYyclJwQTFkWFY2WHRwazJiSUlvaUZpOWVES0I0T01hMzMzNkwyTmhZZlBiWloyalZxaFdXTEZtQzhQQndaR2RuWThxVUtWYkhrK013U1VCRVJFUkVGYUs2bFRlc0tDeVRTQUN3Y2VOR0FFQ1BIajJRa3BLQ29LQWdBRUJrWkNTdVg3OE9zOW1Nd01CQXRHclZDbSs5OVJhNmQrK091TGc0eUxJTVB6OC94TVhGQVFEMjdObURtVE5uSWpRMEZPUEhqd2NBZE92V0RidDI3U3JWWko1ejVzeXgyYlp3NFVMczJyVUxycTZ1U0V4TUxOTjlXUklWcFdIcGRkQ3RXemRsK2NDQkE1ZzJiWnBWVHlGSmt1RHM3SXg1OCtZQkFQNzQ0dy9NbXpjUE4yN2N3Sm8xYTVDWW1JaVVsQlNNSGowYW4zLytPU0lqSXhFVUZJVDMzbnNQL3Y3K1pZcWZLaDZUQkVSRVJFUjBYN1JhclZxVzVRV3lMTDhIRkQ5MHpKbzFxMXBWTDdoZmxqS0pIMzMwRVpLU2tpeGxFcU1CVEJORjBlam8rS2hxL2ZycnI0aUxpOFBKa3ljUkVSR0JxS2dvekp3NUU2Kzk5aG91WHJ5SXNMQXdOR3JVQ0VEeEhBSkdveEU5ZXZRQUFFeWVQQm16WnMxU0hySnpjbkxnNGVGeFgvKy9USmt5QlZPbVRJR2ZuMStaanBzd1lRSkNRME94ZWZObUJBY0hReEFFckZ1M3JsVEg2blE2eUxLTXVYUG4zclhkZDk5OWg4V0xGMlBvMEtFWU8zWXNuSjJkOGRKTEwrR05OOTVBdlhyMUVCSVNncWlvS1B6d3d3K1lPM2N1ZHV6WWdTVkxscFRwUHFoaU1VbEFSRVMxUnZ2MjdaczdPenZQdExkUG85SEUzTDV1TXBtaU1qSXlMbFZOWkVTMTE2M3lockVBdWpzNU9lSGRkOS9GMEtGRHEyWDFndnRsS1pQWXZuMTdMRjI2RkdhemVTSUFYMTlmMzZCang0NWRkblI4VkxrdVg3Nk01T1JrRkJZV1l2bnk1WGptbVdlUW01dUxsU3RYNHFHSEhrTExsaTN4eGh0dllQZnUzUmd4WWdRR0RCaUF0OTkrR3pkdjNzVEREeitNWGJ0MllkQ2dRZEJvTkhqMDBVZXhidDA2cFFwQXAwNmRLaVhtZ0lBQW0yMlNKQ25MbHNvRTBkSFJDQWtKQVFBTUh6N2M3cmxNSmhOKy92bG5uRHg1RWpkdjNrVC8vdjJ4WXNVS3pKZ3h3MjU3ZDNkM2JONjhHVjI3ZGtXSERoMnNKbWhzMkxBaG9xT2pyV0xwMzc4L2V2VG9nYXRYcjViOVJxbENNVWxBUkVTMWhvK1BUOWFaTTJkZUVnU2hpWjNkLzdJc3lMS2M3ZVBqTXo0akk2TUtveU9xZlc2Vk40d0Q4TWhERHoyRUJRc1dvR1BIam80T3ExSlp5aVErL2ZUVG1ESmxDbkp6Y3kxbEVsOFZSZkVuUjhkSGxlZmRkOTlGKy9idDRlbnBpWGZlZVFkVHBreEIvZnIxbFhrSEFHRG8wS0VBZ0NaTm1tRHc0TUVBZ0wvLy9oc05HellFQU55OGVSUHU3dTRBQUI4ZkgremR1eGR4Y1hFWU9YSmtoY2VyMVdvUkV4TmpzMzNzMkxFQWdCTW5UbURTcEVtUVpSbXlMQ3ZERHZMejg3RnIxeTZiNDRxS2lqQnAwaVIwNmRJRkxpNHVTRXhNaEx1N08zSnljdXhPY05pdFczSGwwTWFOR3lNN08xdnBTV0dQd1dDQXdXQ0FLSXA0NElFSHluVy9WSEdZSkNBaW9sb2pQajdlck5WcXY1TmxlZXc5bW02TGo0ODNWMGxRUkxWVGpTMXZXRkZxV3BsRVdaYXJYVXgzRXFwNTk1TU5HemJBeWNrSlAvNzRJNTU1NWhuSXNveE5tellwK3djT0hJaWRPM2NDS0g2RDM2UkpjYjQ2TXpOVGVZdXUxK3VWaCtCQmd3WWhQRHdjTFZxMFVDWStyQ2lIRGgxQ1RFd005dTdkaTBjZmZSUStQajQ0Y09BQW1qVnJwaVFPT25Ub2dLU2tKSnc5ZXhZelpzeEFiR3dzZ09MaFFwYlNqYmQ3NElFSHNHZlBIanp3d0FQbzFxMmJrdXdvalhidDJtSGZ2bjEyOStYbTVtTFVxRkVZTW1SSU9lNlVLZ09UQkVSRVZLdElrclJWRUlSN0pRbTJWa2t3UkxWUWJTaHZXRkZZSnJIcWFiWGFscUlvWnNJQmlSZ25KeWViYlpidStnQnc5ZXBWcTNXTC9mdjNvMHVYTHBBa0NVYWpFUzR1TGdBQVYxZFhGQlVWb1ZtelpxaUlISTRrU1pCbEdRc1dMRUJPVGc3cTE2K1BxS2dvckZ5NUVnQ1FuWjJOK2ZQblkrM2F0V2pjdUxGeVhFSkNndFZjQm5xOXZzUUVnTDIzL0VhalVabkU4VjVXclZxRndzSkNqQjgvSG01dWJzakx5OFBZc1dNeGNPREFFb2M1VU5WVE9Ub0FJaUtpaXFSU3FmYkpzcHgzbHlhNTlldlh0Lzg2ZzRqdTZsWjV3Nk1BZ2p3OFBMQmd3UUs4OTk1N2RUSkJZR0VwazdoZ3dRTEx4SE5CZXIzK2lFYWphZVBvMkNxYjJXeEdibTR1Z09JSHhhb2d5L0pLalVaelFhUFJmS0xWYXJ2QndjOHo2OWV2Vjc0ZWV1Z2haZG5pMUtsVDJMdDNML3IwNllQTXpFdzBhTkFBQUhEOCtIRzg4ODQ3bUQ1OU92Nzg4MCs4K2VhYk9IMzY5SDNGY3ZyMGFTVUpFUllXaHNtVEoyUE9uRG53OGZFQkFMenl5aXZvMDZjUHdzUERvZFBwQUFESnljbjQ0WWNmbEdFU2YvMzFGNXlkbmFGV3F5R0tJbHhjWEhEbHloVzdDUklMdFZxTnVMZzRteTk3aGc0ZGlyeThQSVNFaENBbEpRVmp4b3hCdjM3OThOWmJiOTNYdlZQRnFycy8wWW1JcUZZU1JkR28wV2kyQTNpemhDYmJVMU5UVFZVWkUxRnRVRnZMRzFhVXVsZ21NVE16RStQSGo4ZDMzMzJIRVNOR0lDUWtCQys5OU5KZGo1azVjeVlpSWlMdSt0QjVON0lzQzRJZ3RBVHdyaXpMNzJvMG1zdXlMSDhIWUd2OSt2WDNWZWJQOS8vKzk3K1FaVm5wQ1FEOGJ3NENBTGh5NVlyVitvMGJOeEFlSG82MzMzNGJlL2JzUVZSVUZFSkNRckIyN1Zxc1diTUdzMmJOUXQrK2ZmSENDeTlnL3Z6NWVPMjExekJreUJCTW56NjlYUEg5NHgvL1FHUmtKRHAyN0lqUm8wZGovUGp4Nk42OXUxV2JDUk1tSUR3OEhETm16SUMvdno5V3JWcUZaY3VXWWVQR2pZaVBqNGRhcmNiSWtTTmhNcG5nNys4UHRWb05uVTZuekZmdzU1OS93bVF5V1gwR1JxTVJnWUdCcFlyUnk4c0xjK2ZPUlhKeU1pSWlJdEM4ZVhPTUdER2lYUGRMbGFkYWovc2hJaUlxRDYxV08wQ1c1WjMyOXFsVXFnSEhqeC8vb2Fwam90cEQxbXJ0OWdzV1JMRlcvbDFsS1c4SXdPSGxEWFU2SGZSNnZiSXVDSUpTWnE2aUhEbHlCQzFidGtUVHBrM0xkYnhPcDdPVVNRUUFDSUpRTGNva3lySXM1K1RrWU1DQUFXVTY3dGl4WXlYdXUzejVNdDU4ODAwa0ppWWlMeThQUzVZc3dmVHAwK0hwNldtM3ZTUko4UFgxeGJGang2QlMyWFlBS00yY0JKMDZkVW9RQktGL0NidHpBV3hYcVZSYjgvUHo5NXc1YzZib3pnWWFqVVlHQUZFVTczVXBHKysvL3o3T25EbURRWU1HWWRTb1VRZ0lDRUJpWXFMZHRwWjlKMDZjUUljT0hTRExzdktXUHowOUhlN3U3bmpxcWFlc2prbExTME96WnMyVXVRektTNi9YNCtqUm95Vk9GRmhRVUlEZmYvOGRqei8rT0FSQmdKZVhsOTEyT1RrNU1Kdk5jSFYxVmY0L2UrdXR0M0QxNmxXbGhDRUErUG41bFRoeDRVOC9sVHlYNTU5Ly9vbHAwNmFoZS9mdUdETm1UQm52MGo2dFZnc0FTRXRMSzlmUFkxbXJQUTVBYTdORGtueUY5UFRqOXhWY0RWSXJmNWtSRVZIZDl2ampqN3Q2ZVhubEFManpMNStDZ29LQ3h2YitjQ1FxcmJxVUpLaUk4b2FXUDlwTDQ2dXZ2c0wyN2R0eDRzUUovUFhYWDNqMDBVZVY3d0F3ZVBCZ3ExblhMMTI2aE5UVVZBRC9tMG45WGhJU0VsQy9mbjI3KzJKalk3RnMyVEwwN2RzWEVSRVJwWTc3VHBZSjdXNlZTUVNBQTA1T1RnNHRrM2kzaVFzblQ1Nk0zTnhjckZtenh1NStTWkxRczJkUGUrZUVUcWV6R2FkZVdGaG8wM2IzN3Qzdzh2S0NuNThmamgrMy82eFZtaVNCUnFQWkNhQTBtWTRDQURzQWJIVjFkZDExK1BCaC9hM2p5NTBrb0lwbk5CcWhVcW5LM2JQa1Rrd1NWQXdPTnlBaW9scm56Smt6UlowNmRkb3BDTUt3TzNidFlJS0FxSFFxc3J4aFNrb0tQRDA5WVRRYTBiVnJWL3o4ODg4b0tpcENqeDQ5Y1BUb1VhV2RrNU9UY28yZ29DREV4Y1VwM3kxdW54aXVWNjlleXJKZXI4ZnUzYnRMckxCZ05wdlJwVXVYRWllSTI3VnJGNzcrK210czJyUUpIMy84TVZhdlhsM3V0NXMxcVV6aW9VT0hrSktTVW1LQ0FDaE9CaFFXRnRvOFdPdjFldlR1M2R2dXJQVUdnd0YrZm43S01hKysraW91WGJvRUFIanV1ZWVVUkpQUmFFUnNiQ3hhdDI2dFBNQlhFQzhBcndGNHJhaW9DQnFOSmg2Y3RMYmFzVmRGZ1J5UEV4Y1NFVkd0SkFpQ3ZUOEcrUWNpMGIwSkdvM21QUUI3QVR5aTBXaXdjZVBHY2ljSUFDaHZDaVZKZ2txbGdscXRWcnFiT3prNUtWOFdRVUZCeU16TXRQb2VIaDUrbjdkbG55ekwrT2FiYjdCOCtYSjg5dGxuYU5XcUZaWXNXWUtmZi80WmtaR1JLQ29xZjE3UlVpYXhVNmRPQUdBcGsvZ2Vxa2x2M212WHJtSHUzTG5vMTY4Zk9uVG9VT2JqM2R6Y1lEUWFJVWtTQUNBMU5SWFoyZGwyMjhiSHgrUHc0Y040NUpGSHNHWExGaHcrZkZoWnYzMThleVdTVVExTFV4SlZSMHdTRUJGUnJTUUl3aTRBdXRzMjZRUkIrTkZSOFJEVkJGMjdkcTJuMFdnMkE0Z0c0QlFhR29yUFAvKzh4TGZ6WmFYVDZlRG01bmJQZGtWRlJXalJvZ1hpNHVLVTd4Y3ZYcXlRR0c3M3h4OS9ZTnk0Y2Rpelp3L1dyRm1EL2Z2MzQ0c3Z2b0NucHljKy8veHpGQlVWSVNnb1NCblNVQjZXTW9tM2VrQll5aVJ1N3RxMWE3MEt1bzF5a1NRSkgzendBVnhkWGZIamp6OGlOemNYLy83M3YzSDllc21WRzN2MDZHSDFaVFFhVWI5K2Zmejk5OThvS2lwQ1JFUUU4dlB6NzNyZDY5ZXZXdzFQTUJnTVNwSWdMUzFOdU5jWGdJUlMzdUkxQU9zRlFYaloxZFhWSXkwdExUZ3RMYzMrbFB2VjBJMGJOMnpHOCsvWXNjUHVzb1ZlcjYreUtoTlV1M0c0QVJFUjFVcWlLT28wR2swaWdDRUFJQWpDRDZJbzZ1NXhHRkdkcHRmcnR3UG9DUUFMRml4QW56NTlLdlQ4T1RrNWFOaXdvZDE5b2lpaWZmdjJTdmRqUzFuRk80Y0g5TzdkVzNtb3RMekJMby92dnZzT2l4Y3Z4dENoUXpGMjdGZzRPenNyazdIVnExY1BJU0VoaUlxS3dnOC8vSUM1YytkaXg0NGRXTEprU2JtdVpTbVQySzVkTzB5ZE9oVW9McFA0c0VhajJWL3VHN2dQc2l4ajd0eTVPSG55Skw3Kyttc01IandZZXIwZSsvZnZ4NG9WSy9ET08rOWcwS0JCeXBBQXkrUjFsbUVGa2lUaDJXZWZoWXVMQzVvMGFZTExseS9qdDk5K1E1czJiWlJ5ZS9ZVUZCVEFZREFvWlFBQktKUDVsU0gydTAxZGtDc0l3cjhsU2RwcU1CajJuRHg1MGxEcUUxY3pCdzRjd09IRGg2M20ydmo0NDQveDRvc3YyaXhiZlB2dHQwaFBUMGQwZERROFBEelF1WE5udEd6WjB1YmNXVmxaeWtTRHMyZlBSdXZXcmVIczdJeGZmLzBWVVZGUmxYaFhWRk13U1VCRVJMV1dMTXRiQlVFWUFnQ1NKSEdvQVpHREhUbHlCRTgvL2JUZGZiTm16Y0x5NWN2UnVuVnJtRXdtcFhyQ2d3OCtpS0NnSUtXZExNdktqUEszMTZNdnE2NWR1NkpEaHc3dzl2Wld0alZzMkJEUjBkRld5WWYrL2Z1alI0OGV1SHIxYXJtdmRSZXpLK09rZHlOSkV1YlBuNCtrcENSOC92bm5hTldxRlFEQTNkMGQwZEhSU0UxTnhZSUZDN0I5KzNiTW5Ea1QzdDdldUhIakJ1clYrMS9IaDVzM2I4TGQzUjBBMEtwVksvenl5eS80NnF1dnNIVHBVcnZYTkJxTmNIWjJ4cEVqUjlDMmJWdXJpUzl2M3J4WnF0NGxkNUVGNERzQVc3Mjh2UGJYbGhLM08zYnN3T25UcHhFWUdLaFVoTGk5MU9EdHk5dTNid2NBakJrekJvc1hMOGFPSFRzUUhCd010VnFOYmR1MjJaemJ6ODlQV1JaRkVXUEhqc1dpUll2dzhzc3ZWOEdkVVUzQUpBRVJFZFZhTGk0dUNaYXVseDRlSHFYdG9rcFVaN203dXdmcTlmb3ZBUVJOblRvVm9hR2hDQXNMVTk3cTM0L1RwMDlqelpvMVdMWnNHWURpQ2NzRVFVQmVYaDdNWmpQKy92dHZ0R2pSQWtEeDdQaVdONmd4TVRFQVlMY08rKzJUR0paVjQ4YU5rWjJkWFdLWk9LQzRLN3pCWUlBb2lqWXorSmVGeVdUQzh1WExzV0hEQnN1bXVLS2lvbEd1cnE2VHluM1NzcHRkVUZDQWFkT200ZHk1Yy9qeXl5L3g1Sk5QMmpUeTkvZUhWcXZGNHNXTDhmcnJyMlBuenAyNGN1VUtIbjc0WWFWTlFVR0JralJvMzc0OVB2MzBVd1FFQktCdDI3WXdHbzNRNi9YSXlNZ0FBSXdiTnc2Ly9mWWJ0bTNiaG8wYk4xcVZZRFNielRBWURIQjFkUzMxVFFpQ0lMck1mSlVBQUNBQVNVUkJWQVA0QThCV2xVcTE5Zmp4NDRjQmxMOUxTVFgwNjYrL0lqczdHd2tKQ1JBRVFmbC94Yy9QVDBrSTNMNXNJUWdDSmsrZXJLemZua2l3SnlzckN3OC8vRENhTkdtQ2MrZk80Ym5ubnF1Y0c2SWFoMGtDSWlLcXRZNGNPVkp3cTF5V2ZQRGd3WklIMmhJUkFPRFcveWNoR28zbU1JQkY2OWV2ZHo1NThpUVdMRmh3WC9NU3BLU2tZUEhpeFJnMWFoUTBHZzJBNGlUQndJRURFUkFRQUVFUThOcHJyeW5kemhzMGFJQmh3KzRzVG1KTGx1VXlsV084VTd0Mjdlek96QThBdWJtNUdEVnFGSVlNR1ZMdTh3UEExYXRYTVczYU5LU25wd09BQ2NEa3RMUzBaU2llUkcvT2ZaMjhiR1pmdVhJRmFyVWFHelpzdU91L1o3MTY5UkFSRVlFeFk4YWdmdjM2T0hUb0VMeTl2Wlg1QXpJeU10QzBhVk1BeFpNWEdnd0doSVdGQVFBaUl5T3haODhldEd2WERtKy8vVGEwV2kzYXRtMkxqUnMzSWpjM0Y0TUdEVkt1bzlmcjRlcnFxa3hpV1JxQ0lJd1RSVEVUdFhRU1FrdFBqLzc5K3l2VklGcTBhRkd1eVIzVmFyVk5JZ0g0WDArQ3BrMmJZdTNhdFFDQWYvLzczL2NSTmRVMlRCSVFFVkZ0dC9YV215Y2lLaDA1TFMxdHFWYXJQUzdMY254NmV2b2pRNGNPeGNLRkM4dGQ0YUJ6NTg1WXZIZ3hubjMyV2F2dGMrYk13Wnc1YzJ6YVoyZG40L1hYWDcvbmVaT1RrM0grL1BseWx5cTBXTFZxRlFvTEN6RisvSGk0dWJraEx5OFBZOGVPeGNDQkF6RjgrUEJ5bnpjOVBSMVRwMDVGYm00dUFHUUpnaERreUJLSXJWdTNWbnB5bEVhelpzMEFBRWVQSGtXSERoMHdjK1pNSERod0FHNXVib2lNak1URml4ZXhZc1VLdEczYkZ2djM3OGVMTDc2SXExZXZZdFdxVlhqbW1XY0FGRC8wcmxxMUNwczJiY0xxMWF1VmlmVmNYRndnaXFKVkQ0WFNFRVh4anpJZFVNT29WQ3I0K2ZtaGZ2MzZHRFpzR0h4OWZYSDQ4R0UwYmRvVUR6NzRJQVlPSEFnQVZzdHo1ODVGV2xvYTFxMWJCNzFlcjh3M3NHWExGcnZYS0drN2tRV1RCRVJFZFZTblRwMk9DSUxReGRGeFZBVlpscUhSYUw1MmRCeVZUWmJsMVBUMDlKNk9qb05xQjFFVWY5SnF0UnBabG1OemMzTzdqeDQ5R3UrKyt5NkdEUnRXNXJmM1hsNWVOZ21DdTJuU3BBazJiZHBrdGMzU2JWcVNKT2gwT25oNGVPRFVxVk5XYjFodm4yeXZMSVlPSFlvRkN4WWdKQ1FFNGVIaFdMbHlKVjU0NFFXODlkWmJaVDRYVVB3elorUEdqVmk2ZEtsbGZvUDlUazVPd2NlT0hidGNyaE02VUVGQkFWSlRVeEVXRm9ZaFE0YkFaRExCMmRrWldWbFpHRDE2TkNaTW1JQzJiZHNpTEN3TXJWcTF3dG16Wi9INDQ0OERLUDYzR2pkdUhMS3lzdkRGRjEvQXg4Y0htemR2eHFKRmk1UnU5Tk9tVFhQd0hWWS9iNy85TmdCZ3hZb1YrT3l6ejBwMVRJY09IZkRtbTI4cXZRUXVYcnlJc1dQSEt2dHpjbkxRdUhGanEyTXNjM3NRM1lsSkFpS2lPcXF1SkFqcUVrRVEvQjBkQTlVdW9paG1hYlhhM2dEbVM1STBNVG82R3IvODhndG16WnFsVEN4WUd2NysvcVZxOS83NzcyUFlzR0hJenM2Mm1xendkdjM2OVVPL2Z2MmdWcXZoNXVhbVBFUjE2ZElGQ3hZc2dKZVhsOTNqSkVuQytQSGpsZW9KdC9QeThzTGN1WE9Sbkp5TWlJZ0lORy9lSENOR2pDamR6ZDFCcDlQaG80OCtRbEpTRWdCQWx1VWxLcFZxK3JGang2cHRiVG9YRjVjU2t5dm56cDFEMzc1OTBhaFJJd0QvcXpxUms1T0RrSkFRNVczMjVNbVRNWFhxVkhUcjFrMlppRkNsVW1IT25EbG8xS2lSa3N3SkRnNUdZR0NnTWptbGs1TlRaZDllaldQNVRLOWZ2NDZCQXdmaWl5Kyt3T0RCZzVVNU8yNlhtWm1wOUJ5NFhhdFdyWlFrUUZGUkVYcjI3TW1rQUpWYStRZHhFUkZSamFiUmFHU2dlR1pqcXZtMFdpMkE0anJqRGc2bDFwTzFXcnZEVndSUnJOV2Z2VmFyZlZXVzVUVUFQQjk3N0RFc1dyUUlqejMyMkQyUE01dk5wYjZHU3FXQ0lBZzRjZUlFT25Ub1lMWFAzcmJLOE9lZmYyTGF0R25vM3IxN21ZY3huRDkvSHBNbVRjS0ZDeGNBb0ZDVzVUZlQwOU9yUmQ5dStjNWFrbVZnTnB1cjVHSCticlVOSzBwTit0M1hxMWN2cEtTa0FDaWVSOEJlTXVETzdYNStmdGkzYjUvVmhJVTNiOTVFUVVFQkdqUm9ZTlh6NXJ2dnZydmZ5aExWenYzK0xwUzEydU1BdERZN0pNbFhTRTgvZmwvQjFTRHNTVUJFUkVSRTl5U0tZcnhHby9rL0FGdlBuei9mWnNTSUVaZzllemI2OU9sejErUEs4M0JwTHhsUUZRa0NvSGdjL3BvMWE4bzBtUjRBcFJlQ1RxY0RnTjhFUVJpY2xwWjJxbEtDckdKODIrODRlWGw1U3ZXSGtuclgzTWxrTW1IcDBxWHc4ZkVCQUV5WU1BRkdveEdQUFBJSVpzMmFWV214VXUxUnRwOStSRVJFUkZSbnBhV2wvZWJ1N3Y0c2dEaWRUb2VwVTZmaWswOCtnY2xVSzByVEs5UnFkYWtmakUwbUU2S2pvekYxNmxSTGdpQ3VxS2lvaXlpSzFTcEJJTlFBanY2TXFoTkprbUEwR2pGdjNqd2xTUkFYRjJmemRidWJOMi9DWkRKaDJMQmh1SGp4SWd3R0ErYk9uWXVDZ2dJc1g3NGNXVmxaK1BUVFQydmQvNjlVOGRpVGdJaUlpSWhLcmJMS0pOWkU5eWh2U0ZSdS8vM3ZmMUZVVklRMzNuaERtUWRpOE9EQmR6M20xMTkvUmRPbVRURnQyalJjdkhnUnI3enlDbHEyYklsbHk1YkIyZGtaMGRIUitPaWpqeEFVRklSQmd3WWhKQ1NrMWcwM29JckJKQUVSRVJFUmxWV0ZsMG1zYWFwYmVVT3FYYnk5dlRGanhneTBiZHRXMmJadDJ6YWJkcFpxQmdDZzBXZ1FGeGNIUVJCdzhPQkJUSnc0MFdyU1VIZDNkOHliTnc4blRwekEvdjM3bFI0S1JIZmljQU1pSWlJaUtoZFJGSDhTQkVFRDRFQnViaTVHang2TkRSczI0RDdteUt2MlpGbkdoZzBiTUdiTUdFdUNZTCtUazVPR0NRS3FTQzR1TG5qcHBaZVVkWHNKQW52YjNkemM0T3JxaXZmZmY3L0VxaUlkT25SQVdGaFl1Y3FGVXQzQUpBRVJFUkVSbFpzb2lsbUNJUFFXQkNGYWtpUkVSMGRqK3ZUcGx2SDV0WXBPcDhQMDZkTVJIUjBOU1pJZ3kvSVNRUkQ2SER0MjdMS2pZNlBhclduVHBtWGFUblEvbUNRZ0lpSWlvdnNpaXFKUkZNWDNCVUVJQWxDWWxKU0VFU05HNFB6NTg0NE9yY0tjUDM4ZXc0Y1BSMUpTRWxCYzN2RFY5UFQwU2FJb0doMGRHeEZSUldLU2dJaUlhaVZabHBHZG5lM29NSWpxRkZFVTR3RjBBZkRiK2ZQbk1XTEVDQ1FuSnpzNnJQdVduSnlNRVNORzRNS0ZDMEJ4ZVVQZjlQVDBMUTRPaTRpb1VqQkpRRVJFRGxWWVdJaERodzVWeW5uNzkrK3ZyR2RtWnNKZ01OelhPZlY2dmVVdEloR1ZvRGFWU2F3cDVRMkppQ29TcXhzUUVaRkRYYnQyRFZGUlVaZzRjU0w2OU9tRHZuMzdLdVdlYm1jd0dMQm56eDRBZ0srdkwrclZxMmR6SGxFVWtaK2Zqd1lOR3RnYy8vWFhYK1B5NWN2NDVKTlBFQmdZcUp5enNMQVFqUm8xc21xN2RPbFMrUGo0Mkp4RGtpUXNXclFJclZ1M2hyZTNkN252bWFpMnF3MWxFbG5la0lqcUtpWUppSWpJb1pvMWE0YWxTNWRpenB3NWVQNzU1NUdmbjQ5ang0N1p0UFAxOWJWYVQwbEpzVnJYYXJVQWdONjllK1B3NGNNMngzL3d3UWVZTm0wYVZxMWFoY1RFUkFEQTl1M2JrWktTZ21YTGx0bTB6OHpNeE1pUkkrM0cvSzkvL1F1eUxGdk5ETTBlQmtRMmFteVpSSlkzSktLNmpFa0NJaUp5dUNlZmZCSWJObXlvMUhKTUtwVUtVVkZSeWpXQ2c0T1JuWjBOczltTWdRTUhLdTNjM2QwUkh4K1BGaTFhS0EvK2h3OGZ4cFl0VzdCNDhXTGwrSWlJQ1BqNCtDQWtKS1RTWWlhcURVUlIvRW1yMVdwa1dZN056YzN0UG5yMGFMejc3cnNZTm14WXRTdkJKc3N5Tm03Y2lLVkxsMEtTSktDNHZHRXdxeGNRVVYzQ0pBRVJFVG5Nd29VTHNXdlhMcmk2dWlwdjkwdXJiOSsrWmI2ZWk0dUxzaHdiRzR0MzMzMFgvdjcrVnJXb3UzWHJadmY4TjI3Y3dELy8rVThBeGNNTzh2UHowYWhSSTN6MTFWY0FnTEN3TUF3YU5Lak1NUkhWQmFJb1ptbTEydDRBNWt1U05ERTZPaHEvL1BJTFpzMmFCUThQRDBlSEI2QzR2T0ZISDMya0pBZGxXVjZpVXFtbUh6dDJqTlVMaUtoT1laS0FpSWdjWnNxVUtaZ3laUXI4L1B6S2ROeUVDUk1RR2hxS3paczNJemc0R0lJZ1lOMjZkU1cyMzdwMUsxYXNXQUc5WG04MUZPR1BQLzVBOCtiTjdSN0Q0UU5FRmV0V3FjRDN0VnJ0ejdJc3IwbEtTdkk4YytZTUZpMWFoTWNlZTh5aHNaMC9meDZUSmsyeVZDOG9sR1g1VFZZdklLSzZpa2tDSWlLcWRnSUNBbXkyM2VyNkN3QUlEUTBGQUVSSFJ5dmQvWWNQSDE3aStZWU1HWUloUTRZb3lZamJ6Ly9oaHg5YXRhMVhyeDRDQWdLd1pjc1dQUERBQS9mc3NlRHE2b3FkTzNmZTQ0Nkl5RUlVeFhpTlJ2Ti9BTGFlUDMrK3pZZ1JJekI3OW16MDZkUEhJZkVrSnljaklpTENVcjNnTjBFUUJxZWxwYkY2QVJIVldVd1NFQkZSdGFMVmFoRVRFMk96ZmV6WXNRQ0FFeWRPWU5La1NaQmxHYklzS3cveCtmbjUyTFZyVjZtdVVaYWhEWVdGaFhZblFyUW9heThJSWlvdWs5aTFhOWRuOVhyOWx6cWRMbWpxMUtrSURRMUZXRmlZM2VvbWxjRmtNbUg1OHVYWXNHR0RaVk5jVVZIUnFKTW5UeFpXU1FCRVJOVVVrd1JFUkZSdEhEcDBDREV4TWRpN2R5OGVmZlJSK1BqNDRNQ0JBMmpXckptU09PalFvUU9Ta3BKdzl1eFp6Smd4QTdHeHNRQ0s1eEJRcTlXbHZsYVBIajNzam9VdUxDekVnUU1IS3VhR2lLaEVqaXlUeVBLR1JFUWxZNUtBaUlnY1NwSWt5TEtNQlFzV0lDY25CL1hyMTBkVVZCUldybHdKQU1qT3pzYjgrZk94ZHUxYU5HN2NXRGt1SVNIQjZpMitYcStIdTd0N3FhNzV4eDkvd0d3MjIrMVIwS05IRDZ0MWc4RmdWZjJBaUNwVWxaZEpaSGxESXFLN1k1S0FpSWdjNnZUcDB6QWFqWEJ4Y1VGWVdCakdqUnVIT1hQbXdNZkhCd0R3eWl1dklETXpFK0hoNFZpelpnMDhQRHlRbkp5TUgzNzRBZDk4OHcwQTRLKy8vb0t6c3pQVWFqVkVVUVFBWExwMENVNU9Uc3AxekdZekpFbkN0R25UVUw5Ky9WTEg1K0xpY3RjNUJ6amNnT2orVlVXWlJKWTNKQ0lxSFNZSmlJaklvZjd4ajM4Z01qSVNIVHQyeE9qUm96RisvSGgwNzk3ZHFzMkVDUk1RSGg2T0dUTm13Ti9mSDZ0V3JjS3laY3V3Y2VOR3hNZkhRNjFXWStUSWtUQ1pUUEQzOTRkYXJZWk9wN09hZFBCV3QySTgvZlRUQ0EwTlJVSkNndDBKRWcwR2c4MTZlY290RWxIWlZHYVpSSlkzSkNJcXZZcEp6UklSVVkyajBXaGtBTXFiZDBmVDYvVTRldlNvVFhkL2k0S0NBdnorKys5NC9QSEhJUWdDdkx5ODdMYkx5Y21CMld5R3E2c3JHalZxcEd3M21VejQvZmZmMGFaTkd3REZWUTBpSXlOdGpwODllellpSWlLVTlSMDdkdURGRjE4c01lNkVoQVFNR0RDZ1ZQZFltYlJhTFFBZ0xTMk52OXNybWF6VjJoMjNMb2dpUC9zS290VnFYNVZsZVEwQXo4Y2VlK3kreWlTeXZDSGR6dks3ajJxMzh2NHVsTFhhNHdDME5qc2t5VmRJVHo5K3YzSFZGUHhsUmtSVVIxVzNKQUhkSHlZSnFnNlRCRlZEbzlHMEFiQVZRQnNQRDQ5eWxVbTBWOTVRRkVXV042ekRPblhxdEZjUUJIOUh4MEdWUjVibDFQVDA5SjdsT3BaSkFnQWNia0JFUkVSRTFkRDlsRWxrZVVNcVNYa2ZIb25xRXBXakF5QWlJaUlpc3VmZ3dZUFgwOUxTUWdDOEI4QzBmdjE2akIwNzFsS1p3SzZyVjY5aTdOaXhsZ1NCQ2NCN2FXbHBJVXdRRUJHVkRwTUVSRVJFUkZTZHlXbHBhVXNGUWVnSjRISjZlanFHRGgySy8vem5QellOMDlQVE1XellNTXRFcFZtQ0lQUk1TMHRiQ29EajBJbUlTb2xKQWlJaUlpS3E5a1JSL0VrUUJBMkFBN201dVJnOWVqUTJiTmdBV1pZaHl6STJiTmlBTVdQR1dIb1o3SGR5Y3RLSW92aVRnOE1tSXFweE9DY0JFUkVSRWRVSTlzb2tIamx5QkFCdzhPQkJBQ3h2U0VSMHY1Z2tJQ0lpSXFJYVF4UkZJNEQzdFZydHo3SXNyemw0OEtEbnJWMHNiMGhFVkFFNDNJQ0lpSWlJYWh4UkZPTUJkQUh3QzRCZkJFSHdaWUtBaU9qK01VbEFSRVJFUkRWU1dscmFid0RhQVdnbml1SXBSOGREUkZRYmNMZ0JFVkVkcDlWcUhSMENFUkVSRVZVVDdFbEFSRlJIeWJLYzZ1Z1lxR0x4MzVTSWlJanVGM3NTRUJIVlVlbnA2VDBkSFVOVjBHZzBNZ0NrcGFVSmpvNkZpSWlJcUxwalR3SWlJaUlpSWlJaUFzQWtBUkVSRVJFUkVSSGR3aVFCRVJFUkVSRVJFUUZna29DSWlJaUlpSWlJYm1HU2dJaUlpSWlJaUlnQU1FbEFSRVJFUkVSRVJMY3dTVUJFUkVSRVJFUkVBSmdrSUNJaUlpSWlJcUpibkIwZEFCRVJVVVZwMzc1OWMyZG41NW4yOW1rMG1wamIxMDBtVTFSR1JzYWxxb21NaUlpSXFHWmdrb0NJaUdvTkh4K2ZyRE5uenJ3a0NFSVRPN3YvWlZtUVpUbmJ4OGRuZkVaR1JoVkdSMFJFUkZUOWNiZ0JFUkhWR3ZIeDhXYVZTdlZkS1pwdWk0K1BOMWQ2UUVSRVJFUTFESk1FUkVSVXEwaVN0TFVVelVyVGhvaUlpS2pPWVpLQWlJaHFGWlZLdFUrVzVieTdOTW10WDcvK3Zpb0xpSWlJaUtnR1laS0FpSWhxRlZFVWpZSWdiTDlMaysycHFhbW1LZ3VJaUlpSXFBWmhrb0NJaUdvZFFSQktIRTZnVXFrNDFJQ0lpSWlvQkV3U0VCRlJyWFB0MnJWa0FBVjJkaFhrNStmdnFlcDRpSWlJaUdvS0pnbUlpS2pXT1hQbVRKRXN5enZ0N05weDVzeVpvaW9QaUlpSWlLaUdZSktBaUlocXBSS0dISENvQVJFUkVkRmRNRWxBUkVTMWtpQUl1d0RvYnR1a0V3VGhSMGZGUTBSRVJGUVRPRHM2QUNJaW9zb2dpcUpPbzlFa0FoZ0NBSUlnL0NDS291NGVoeEZSQlpKbFdhN0t5MVhWaFFSQkVLcnFXa1JFVlkwOUNZaUlxTmFTWlZrWlhpQkpFb2NhRUJFUkVkMERrd1JFUkZScnViaTRKRmlXUFR3OEV1N1dsb2hxTDdQWmpOemNYQUNBMFdoMGNEUkVSTlVia3dSRVJGUnJIVGx5cEFEQVRnQTdEaDQ4ZU4zUjhSRFIvZFBwZE1qTnpWVys4dkx5N25sTVptWW1Sb3dZQVlQQmdPSERoK1BmLy83M1BZK1pPWE1tekdaelJZUk1SRlNqY0U0Q0lpS3E3YllLZ2xDVjQ2S0o2QTVhcmJiVWJiLzY2aXRzMzc0ZEowNmN3RjkvL1lWSEgzMVUrUTRBZ3djUHhxNWR1NVQybHk1ZFFtcHE2bDNQNmVibUJrbVM0T0xpZ3BVclYyTEpraVhvMDZjUFBEMDk3YmFYSkFtSmlZbjQ2S09QU2gwM0VWRnR3U1FCRVJHaFU2ZE9Sd1JCNk9Mb09DcUxMTXZRYURSZk96cU95aUxMY21wNmVucFBSOGRCZERjcEtTbnc5UFNFMFdoRTE2NWQ4ZlBQUDZPb3FBZzlldlRBMGFOSGxYWk9UazdvMkxFakFDQW9LQWh4Y1hIS2Q0dlEwRkJsdVZldlhzcXlKRW5vMmRQMmZ3VlpscUhUNmRDalJ3OWwyNEFCQTFCWVdHalRkdmZ1M2ZEeThvSWdDRkNwMk9tV2lPb2VKZ21JaUFpMU9VRlFGd2lDNE8vb0dJanVSYVZTd2NuSkNVVkZSVkNwVkZDcjFjcjhBRTVPVGpidGc0S0NrSm1aYWZYOWtVY2V3ZkxseTB1OGhpekxLQ3dzaENpS1Z0djFlajE2OSs2TmZmdjIyUnhqTUJqZzUrZW5IUFBxcTYvaTBxVkxBSURubm5zT2xrSUdScU1Sc2JHeGFOMjZkZmsrQUNLaUdvSkpBaUlpVXR6NWh6VlZmMlhweGsxVUhlaDBPcmk1dWQyelhWRlJFVnEwYUdIVmt5QXdNTEJjMTNSemM0UFJhSVFrU1ZDcFZFaE5UVVdiTm0zUXBFa1RtN2J4OGZFQWdJRURCeUltSmdiTm16ZFgxbDFjWE1wMWZTS2ltb1JKQWlJaUlpS3FNams1T1dqWXNLSGRmYUlvb24zNzlsQ3IxUUFBWitmaVAxVmwyWHBha2Q2OWV5c1A3SklrMlp6bjltRUZBSkNVbElUNjlldmo3Ny8vaHFlbkp5SWlJaEFURTJNM1NXQngvZnAxUFBEQUE4cTZ3V0Jna29DSTZnUW1DWWlJaUlpb3lodzVjZ1JQUC8yMDNYMnpaczNDOHVYTDBicDFhNWhNSm5oNGVBQUFIbnp3UVFRRkJTbnRaRmxHWW1JaUFHRDkrdlhLZHJQWkRGZFhWMlZZZ1NSSmVQYlpaK0hpNG9JbVRacmc4dVhMK08yMzM5Q21UUnY0K1BpVUdHTkJRUUVNQmdNYU5HaWdiRE1halV3U0VGR2R3TmxZaUlpSWlLaEtuRDU5R212V3JGRWUrTlZxTlFSQlFGNWVIcTVjdVlLLy8vNGJMVnEwQUFBVUZoYWlXN2R1QUlDWW1CaXJpUXR2ZC9za2hqZHUzRUM5ZXZXVTlaczNiOExkM1IwQTBLcFZLL3p5eXk5WXRXb1Z4bzhmYi9kY1JxTVJzaXpqeUpFamFOdTJyVElmZ2VWY3BSa21RVVJVMDdFbkFSRVJFUkZWdXBTVUZDeGV2QmlqUm8yQ1JxTUJVSndrR0Rod0lBSUNBaUFJQWw1NzdUWGxiWDJEQmcwd2JOaXdlNTVYbG1YbFlmN0tsU3Q0K09HSGxYMEZCUVZLMHFCOSsvYjQ5Tk5QRVJBUWdMWnQyOEpvTkVLdjF5TWpJd01BTUc3Y09QejIyMi9ZdG0wYk5tN2NpQUVEQmlqbk1adk5NQmdNY0hWMXJaZ1BnNGlvR21PU2dJaUlpSWdxWGVmT25iRjQ4V0k4Kyt5elZ0dm56Sm1ET1hQbTJMVFB6czdHNjYrL2ZzL3pKaWNuNC96NTh4Z3paZ3pPbmowTGIyOXZaZjZBakl3TU5HM2FGRUR4NUlVR2d3RmhZV0VBZ01qSVNPelpzd2Z0MnJYRDIyKy9EYTFXaTdadDIyTGp4bzNJemMzRm9FR0RsR3ZvOVhxNHVycXlKQ0lSMVFsTUVoQVJFUkZScGZQeThySkpFTnhOa3laTnNHblRKcXR0bHVvR2tpUkJwOVBCdzhNRHAwNmRVbm9mSEQxNkZCMDZkTURNbVROeDRNQUJ1TG01SVRJeUVoY3ZYc1NLRlN2UXRtMWI3TisvSHkrKytDS3VYcjJLVmF0VzRabG5ubEhPdVdyVkttemF0QW1yVjY5V3lqTzZ1TGhBRkVXckhncEVSTFVaa3dSRVJFUkVWT244L2YxTDFlNzk5OS9Ic0dIRGtKMmRiVFZaNGUzNjlldUhmdjM2UWExV3c4M05EWjk5OWhrS0NncVFtcHFLc0xBd0RCa3lCQ2FUQ2M3T3pzakt5c0xvMGFNeFljSUV0RzNiRm1GaFlXalZxaFhPbmoyTHh4OS9IRUJ4Z21EY3VISEl5c3JDRjE5OEFSOGZIMnpldkJtTEZpMkNJQWhRcTlXWU5tMWFSWDBVUkVUVkdwTUVSRVJFUkZTcGpoNDlXdXEybGk3OXExYXRRb2NPSGF6Mm5UaHhBZ0F3ZmZwMFRKOCszV3JmZi83ekgvVHQyeGVOR2pVQzhML3lpVGs1T1FnSkNjSEFnUU1CQUpNblQ4YlVxVlBSclZzM1pTSkNsVXFGT1hQbW9GR2pSa3F2aE9EZ1lBUUdCaXBWRnB5Y25NcDYyMFJFTlpKdzd5WkVSRlRiYVRRYUdTaXVVVTQxaTFhckJRQ2twYVh4ZDNvVmtiVmEyZDUyUVJUNWIzQUhXWmJ0ZmxhVnhXdzJWOG5EdkhCNzJRTWlxalZrcmZZNEFLM05Ea255RmRMVGoxZDlSSTdCMlZlSWlJaUlxRmJnMjM0aW92dkg0UVpFUkVSRVZDbXE0bzI3cFNjVWU5TVFFVlVNOWlRZ0lxSTZSNVpsWkdkbk96b01JaUlpb21xSFNRSWlJaXF6NDhlUDQ4cVZLemJiSlVsQ1lXRWhNak16OFovLy9BY0pDUWs0ZCs1Y3VhOVRXRmlJUTRjTzNVK29KWjYzZi8vK1Z0dXlzN1BSdjM5LzZIUTZaZHVGQ3hjd2N1VElFcyt6Wjg4ZXJGaXh3bWI3NE1HRElVbFN4UVZNUkVSRVZFVTQzSUNJaU1yczZOR2orUExMTC9INTU1OURFQVQwN05rVGFyVWF6czdPY0hOemc2ZW5KeG8yYkloR2pSckJ5OHNMelpzM2g1K2ZIenc5UGU5NTdzTENRcVNtcHFKZXZYcTRkdTBhb3FLaU1ISGlSUFRwMHdkOSsvWlZaaXkvbmNGZ3dKNDlld0FBdnI2K3FGZXZudFgrYTlldVFSUkY1T2ZubzBHREJuYXZ1MlBIRG5UbzBBRWVIaDdLdHRUVVZMUnYzOTV1ZTFtVzhlV1hYMkx5NU1rMit5NWV2SWlTNW12ejgvTkQ0OGFObGZVLy8vd1R6Wm8xczJxVGs1T0R3NGNQMnoyZWlJaUlxREl4U1VCRVJHWDIxbHR2SVNRa0JMR3hzUWdKQ1lIUmFNVGV2WHRMYkc4d0dBQUFTVWxKU25teGtsaG02d2VBWnMyYVllblNwWmd6Wnc2ZWYvNTU1T2ZuNDlpeFl6YkgrUHI2V3EybnBLVFlQV2Z2M3IxdEhyNGxTVUtmUG4xdzQ4WU5xTlZxOU9yVlN6bEhZbUlpL3ZqakQyelpza1ZwdjJIREJyUnExUW9KQ1Fudzl2Wkd4NDRkN2ZZNDZOdTNiNGt4YmQrK1hWbjI4L096V3Jkc0l5SmI3ZHUzYis3czdEelQzajZOUmhOeis3ckpaSXJLeU1pNFZEV1JFUkhWSGt3U0VCRlJtYm00dU9ERER6OHNWYytBKy9Ya2swOWl3NFlOcUt6NXoyUlp4clZyMTVUa2dkbHNScmR1M1pDV2xnWVBEdytycEVMUG5qM2g3T3lNL1B4OHJGMjdGcXRYcjhhNmRldnc2NisvV2lVQnRGb3RrcEtTU3B4cFBTZ29TRmsyR28xVzYwUlVNaDhmbjZ3elo4NjhKQWhDRXp1Ny8yVlprR1U1MjhmSFozeEdSa1lWUmtkRVZEc3dTVUJFUk9YU3FWTW5BTVVQMlRkdjNrUkFRSUJObTV5Y0hDUW1KdHAwOGRkcXRWWmQ3bk55Y2lDS29sV2JoUXNYWXRldVhYQjFkVVZpWW1LWllydnpMWDVwV0hvNG1NMW1BRUJDUW9KTjd3Q1R5UVMxV28yZE8zY2lKeWNIbzBhTndyVnIxN0I1OCtZeVhTc3VMazVaOXZQenMxcTNiQ01pVy9IeDhXYXRWdnVkTE10ajc5RjBXM3g4dkxsS2dpSWlxbVdZSkNBaW9qTDU2cXV2OE8yMzM4SmdNT0R3NGNNb0xDeEV3NFlOOGVXWFg2Smh3NGJLbVA3MDlIUkVSa2JpNFljZmh0Rm90RHFIU3FXeWV2Qy9jN2dBQUV5Wk1nVlRwa3dwOHdQemhBa1RFQm9haXMyYk55TTRPQmlDSUdEZHVuVmx2czhQUHZnQTBkSFJNSnZOOFBmM0IxQ2NRSEJ4Y2NHUUlVTVFHQmlJYWRPbVlmanc0V2pTcElreVRNSGk5a1RGaWhVcjBLWk5HMlU5TURCUVdUWWFqVmJyUkhSM2tpUnRGUVRoWGttQ3JWVVNEQkZSTGNRa0FSRVJsY21vVWFNd2F0UW81ZUg5enovL3hJTVBQb2hqeDQ1aDNicDFtRGx6SnA1Kyttbk1temNQNGVIaEZUNU13RjZQaGRzckNZU0doZ0lBb3FPakVSSVNBZ0FZUG56NFBjOTc1ME8rU3FYQzRNR0Q4ZmJiYjZOTm16Wm8wcVFKVENZVFhGeGM0Tzd1anZqNGVLalZhZ3daTWdTQTdUd0lKV25WcXBWVnp3TjdjeEpZNGlZaVd5cVZhcDhrU1htQ0lEUXFvVWx1L2ZyMTkxVnBVRVJFdFFpVEJFUkVkRitPSHorT2R1M2E0YVdYWGtLYk5tM3d3UWNmUUJBRWRPN2NXWGtEWDFHMFdpMWlZbUpzdG84ZFcveFM4Y1NKRTVnMGFSSmtXWVlzeThyYi9QejhmT3phdGV1dTU3WTg1SnZOWm5UcDBnVUE0TzN0alZkZmZSVUxGeTdFb2tXTFlEYWJvVmFyY2U3Y09TeFpzZ1NkT25YQ2lCRWo0T0hoZ1ppWUdMc0pEQUJJVEV4RVptYW1NbnpoOWw0R0JvUEI3dkNJdm4zN0lpa3A2VjRmQ1ZHZEk0cWlVYVBSYkFmd1pnbE50cWVtcHBxcU1pWWlvdHFFU1FJaUlpbzNnOEdBTFZ1MklDSWlRbGxYcVZSd2MzUEQvLzNmL3lFek14TXRXclN3T1U2U0pLc0g2dHQ3QXBUazBLRkRpSW1Kd2Q2OWUvSG9vNC9DeDhjSEJ3NGNRTE5telpURVFZY09IWkNVbElTelo4OWl4b3daaUkyTkJWRDh3SzFXcTh0MWp5TkdqTUNWSzFlVWUxT3IxZkQwOUVSb2FDaTh2YjNoN2UyTlZxMWFBYkEvdDRKbEtFV0xGaTJzSHZwMzc5Nk5yVnUzNHZyMTYzajY2YWZ4NUpOUFl2ejQ4ZVdLa2FpdUVRUmhxeXpMZHBNRUtwV0tRdzJJaU82RHl0RUJFQkZSeldNcGFYanMyREg0K1BqQTJka1pVNlpNUVdSa0pDWlBub3h2di8wV0w3NzRJdDU0NHcwY09YTEU1dmpYWDM4ZGlZbUp5dGZycjc5dTl6cVNKRUdXWlN4WXNBQmJ0MjdGeVpNbkVSVVZwZXpQenM1R1dGZ1ljbkp5ckk1TFNFaXdtc3RBcjlmRDNkMjlYUGZxNHVLQ1pzMmFRYWZUd2RYVkZRRFF1SEZqdlBQT08ramZ2eis4dmIzeDMvLyt0MHpuakl1THcxZGZmWVg1OCtkREVBVE1uejhmSjA2Y3dOU3BVM0h0MnJWeXhVbFVsMXk3ZGkwWlFJR2RYUVg1K2ZsN3Fqb2VJcUxhaEQwSmlJaW9UUDcrKzI5TW5EZ1J6WnMzeDg4Ly80eEpreWJoNU1tVDZOT25EL3IwNlFPVnFqai9IQlFVaEtlZWVnb3RXN2EwT1VkNGVQaGQxeTFPbno0Tm85RUlGeGNYaElXRllkeTRjWmd6Wnc1OGZId0FBSys4enFkQklBQUFGOGRKUkVGVThnb3lNek1SSGg2T05Xdld3TVBEQThuSnlmamhoeC93elRmZkFBRCsrdXN2T0RzN1E2MVdLMi81TDEyNlpGT2VzRnUzYm5lOTc5OS8veDJOR2hVUGdUNTM3aHoyN3QwTFVSU1JrWkdCSjU1NEFtdlhycjNYUjRmczdHd3NYTGdRVjY5ZXhlZWZmNDZHRFJzQ0FOemQzYkZ5NVVwODhza25DQXdNeE9EQmd4RVFFSUFubm5qaW51Y2txb3ZPbkRsVDFLbFRwNTJDSUF5N1k5ZU9NMmZPRkRra0tDS2lXb0pKQWlJaUtwUEV4RVJvdFZxTUdUTUdxMWF0d3FoUm8zRHo1azJvVkNvc1hib1VLcFVLa2lUQlpETEJaRExoa1VjZXdkZGZmdzBBR0RCZ1FKbXU5WTkvL0FPUmtaSG8yTEVqUm84ZWpmSGp4Nk43OSs1V2JTWk1tSUR3OEhETW1ERUQvdjcrV0xWcUZaWXRXNGFOR3pjcWt3dU9IRGtTSnBNSi92NytVS3ZWME9sME52TUEvUFRUVHdDczV5UTRmUGd3WnMrZURVOVBUMXkrZkJtalI0OEdBRnk4ZUJGNWVYa0lEZzdHL1BuejRlWGxwWnpuem5rSkxFTXB6cDA3aCtIRGgrUGxsMS9HdkhuemxKS0xGczdPenBnOGVUTDY5KytQTDc3NEFtRmhZZmVjUjRHb0xoTUVZU3VBTzVNRUhHcEFSSFNmS25iS2FTSWlxcEUwR28wTXdHWTh2VDBHZzhIbUFkZkNiRGJEYkRZckV3ZktzZ3duSnllb1ZDcEVSa2Jpd3c4L2hMUHozZlBUczJmUHh2VHAwK0htNXFaczArdjFPSHIwS0hyMDZHSDNtSUtDQXZ6KysrOTQvUEhISVFpQzFVUDc3WEp5Y21BMm0rSHE2cXIwQ2dDQVgzNzVCZTNhdFZQV0xYTXBHSTFHWExwMENVVkZSV2pRb0FFZWVlU1J1OForNU1nUlBQdnNzMWJiamgwN3BzeEw4T2VmZjZKWnMyWlcrd01EQTIycUd3QjMvNXh2cDlWcUFRQnBhV244blY1RlpLMVd0cmRkRUVYK0cxUWhyVmJySWN2eUZRQWV0emJwQkVGNFdCUkZuU1BqSXFLYVM5WnFqd1BRMnV5UUpGOGhQZjE0MVVma0dQeGxSa1JFWlVvU1VQWENKRUhWWTVLZyt0Qm9ORnNBREFFQVFSQzJpS0w0cW9ORElxSWFqRW1DWXB5NGtJaUlpSWhxSkZtV2xlRUZraVJ4cUFFUlVRVmdrb0NJaUlpSWFpUVhGNWNFeTdLSGgwZkMzZG9TRVZIcE1FbEFSRVJFUkRYU2tTTkhDZ0RzQkxEajRNR0QxeDBkRHhGUmJjRHFCa1JFUkVSVWsyMFZCTUh1UEJGRVJGUjJUQklRRVJFUjFVR2RPblU2SWdoQ0YwZkhVUkZrV1laR28vbmEwWEhjTDFtV1U5UFQwM3M2T2c0aXF0czQzSUNJaUlpb0Rxb3RDWUxhUkJBRWYwZkhRRVRFbmdSRVJFUkVkUmhMbjFZUGxuS21SRVNPeHA0RVJFUkVSRVJFUkFTQVNRSWlJaUlpSWlJaXVvVkpBaUlpSWlJaUlpSUN3Q1FCRVJFUkVSRVJFZDNDSkFFUkVSRVJFUkVSQVdCMUF5SWl1ZzFuMXlZaUlpS3EyOWlUZ0lpSUlNdHlxcU5qb1BManZ4OFJFUkZWRlBZa0lDSWlwS2VuOTNSMERFUkVSRVRrZU94SlFFUkVSRVJFUkVRQW1DUWdJaUlpSWlJaW9sdVlKQ0FpSWlJaUlpSWlBRXdTRUJFUkVSRVJFZEV0VEJJUUVSRVJFUkVSRVFBbUNZaUlpSWlJaUlqb0ZpWUppSWlJaUlpSWlBZ0Frd1JFUkVSRVJFUkVkQXVUQkVSRVJFUkVSRVFFZ0VrQ0lpSWlJaUlpSXJxRlNRSWlJaUlpSWlJaUFzQWtBUkVSRVJHVlFWSlNrczIyMDZkUDQrTEZpM2JiRnhRVW9LQ2dBQUFRSHg5dnQ0MHN5NGlOamJYYTFxdFhyekxIRmh3Y2JIZjc2ZE9uTVhMa1NNVEd4a0t2MTVmcVhQbjUrZGk0Y2FQZGZWdTJiTEZhMzdwMUs0eEdZOW1DSlNLcXBwZ2tJQ0lpSXFKU216RmpoczIyckt3c2hJZUg0L3IxNnpiN1ltSmlzRzNiTmdEQXdvVUxyZmFGaG9ZQ0FDUkpzdGwzTzBtUzRPZm5aL04xSjBzeTRrN096czR3bTgxUXFWVDQ4c3N2bGUxRGh3N0ZtREZqbEs5dTNicEJwOU5oNU1pUm1EaHhJbUppWWpCeTVFaU1IRGtTOCtiTlU0Nzc5Tk5QcmM3LzZhZWZNa2xBUkxXR3M2TURJQ0lpSXFLYXAyL2Z2akNiemNwNlVWRVJBZ01EbGZXVWxCUVlEQVlrSlNWQmtpVEV4c1pDa2lRRUJBUUFBQklURTNINjlPbFNYVXVXWlJnTUJvaWlDQUF3bTgzbzBxVkxxV04xZG5hR3lXVENrQ0ZEY1A3OGVXVzd5V1NDeVdTeWF1dmg0WUc1YytjaU5qWVdhOWFzd2ZyMTYrSHU3bzRoUTRhVWVINmowUWduSjZkU3gwTkVWSjB4U1VCRVJFUkU5MlRwL2k5SkVucjE2b1ZyMTY0cEQrMTM4dlgxQlZEY0xiOTc5KzZZTld1V3NqMHhNZkd1MTFtNGNDRU9IanlJYTlldUtVa0hTMCtFa3J6Ly92czRmZm8wcmw2OWlzREFRRFJzMk5DcVY0RWtTY2pLeXNJcnI3eGlkVDZ6Mll3MWE5WW83ZWJNbVlPalI0OGlKaVlHMmRuWnlNakl3RysvL1lhbm5ub0tDUWtKdUhEaEFnRGd4bzBiNk5XckY3WnMyWUlCQXdiQVlEREEzOTlmT1kvUmFNVHg0OGZ2R2pNUkVSRVJFUkhWQXJKV0s5djdjblJjWmFYUmFHU05SaU9YVmVmT25XVlpsdVhFeEVUWmFEVEtpeGN2bGxldlhpM0xzaXl2WExsU1RreE1sQk1URTJWWmx1VzB0RFQ1d29VTE5zZmV1VzR5bWF4aStmMzMzNjNXNzl4LzU3b3N5L0srZmZ2azU1OS9YazVPVHBabFdaYURnNE9WN3pkdTNKQmZlT0VGV1pabGVmUG16YklzeS9LcFU2ZmtpUk1ueWdFQkFmTG8wYVBsMGFOSHl3RUJBVmJuZlBubGwrMStCczgvLzd5eUxFbVMvTnh6ejltOXI3S3cvSHM0K3I4TG9ycE0xbXFQMi8wWjM2bFRaMGZIVnBYWWs0Q0lpSWlJeXNSZ01PQ0pKNTdBbTIrK2llYk5tMlBjdUhFQWdEZmVlQU16Wjg2RVdxMUc5KzdkTVgvK2ZOeTRjVU01VHBJa0RCdzQ4SjduVDA1T0JnQnMyclFKQXdjT2hJZUh4ejJQMmJObkQxeGNYUERERHorZ2QrL2V5Z1NGZXIwZUhoNGV1SG56Sm5RNkhZNGZQNDdnNEdDc1g3OGVBd2NPeEY5Ly9ZWFZxMWNES0o2akFBQkdqaHdKQUxoOCtiS3kzSzFiTjJYNWR2bjUrWEIzZDdmYTV1ek1QN0dKcU9iaVR6QWlJaUlpdWl0WmxuSHExQ244OHNzdmtDUUpBd1lNUUw5Ky9mRGlpeThpS0NoSWFlZnU3bzVGaXhiaDQ0OC94b1VMRjJ3cUZ2ajYrbUxuenAxVzYzY3lHbzA0ZXZRb3ZMeThZRGFiTVdMRUNIejU1WmQzSGZPZmw1ZUhxMWV2d3RuWkdXUEhqclhieHQzZEhhSW9RcXZWQWlpZU5QSEpKNS9FdDk5K2l6Rmp4Z0FBM056Y0FFQVpnaEFSRVlIWnMyY3I1eWdxS3NLWk0yZGdNQmd3YnR3NDlPL2ZINnRYcjhaRER6MWtkUzJWaW5PREUxSE54U1FCRVJFUkVkMlZMTXVZTkdrU09uYnNDSlZLaGExYnR5SXJLd3Z2dnZzdTFxNWRhL2VZbVRObkFnQUNBd09WQ1E1djcwbncvZmZmMnoxdTY5YXQ2TktsQ3k1Y3VJRFEwRkE4Ly96ekVBUUJucDZlSmNiMzFWZGZvWC8vL3Zqc3M4L3d4Qk5QSURBd0VKY3ZYMWErZi9EQkIyalNwQW0yYmR1R2FkT21BUUI4Zkh3QUFBMGFOTUMxYTljQUFJSWcyUFFXZU9PTk4vRDExMS9qeG8wYmVPR0ZGOUNtVFJzSWdvRHg0OGVqYmR1MktDd3N4TktsUzdGMDZWS01HalVLOWVyVjR5U0dSRlNqTVVsQVJFUkVSSGVsVXFtUWtKQUFBTmk5ZXplOHZMemc1ZVZsTlFtaHI2OHZqaDA3Wm5Oc2ZuNCs5dTNicDdUWnVYTW5ldlhxQlZtMlAveisvUG56R0RkdUhPTGk0Z0FBTFZ1MnhOR2pSOUd5WlV1NzdmZnQyNGRmZi8wVkV5ZE94R2VmZlFZQStPYWJiL0RlZSs5aDdkcTFDQXdNeE55NWN4RVpHWWtyVjY2Z1NaTW1Wc2VmT25YcXJwTXBXcW94UFBEQUEwaE5UWVdUa3hONjlPaUJ0bTNiQWdBS0N3c3hkT2hRWExseUJWT25Uc1hLbFN1VmU5UHI5VFpERVlpSXFqc21DWWlJaUlqSUlld2xGYVpNbVdMekpqNDVPVmtaSm5DbjNidDNJemc0Mk9xWTA2ZFB3OXZiVzFrM21Vekl6TXhFdjM3OThOMTMzNkY5Ky9abzNicTFzdC9lWEFNV2YvLzl0N0o4WjF5U0pPSDc3Ny9IMHFWTDRlM3RyWlJUVkt2VjBPbDBHRFJvRUhidjNzM2hCMFJVby9BbkZoRVJFUkZWR1VtU1lEYWJyUjZjTDF5NEFCY1hGd0MyRCtMbnpwMURRa0lDQmcwYXBHd1RCQUdDSUtDd3NCQm56NTdGWTQ4OVpuWE0xcTFibFI0QWtpUmgwcVJKZU9LSko1Q1JrWUh6NTg5REVJUUt1WmY0K0hnMGJ0eFlTVWhZSml4ODVKRkg4T09QUDZKSmt5Wk1FQkJSamNPZUJFUkVSRVIwVDFsWldYQjFkVlVlaEh2MDZHRzFYNUlrcTIyOWUvZkdyRm16MExGalI2dDI3Ny8vUHZ6OC9DQUlBbDU5OVZXY08zY09hclVhd2NIQk50ZThmdjA2Smt5WWdGZGVlUVd0V3JWU3RxdFVLdnkvLy9mLzRPL3ZqM2J0MnVHSko1NVE5cDA0Y1FJUFBQQUFPbmZ1ckxRZFBudzR0Rm90SmsyYWhJeU1ESXdmUDk3cU9wYUpDbTluTnB0aE1CZ3dZTUFBWmR2bHk1ZVZ6K0RVcVZQNDdMUFA4UG5ubjlzY0d4QVFnS2lvS0lTSGg5dCtrRVJFMVZ6RnBGR0ppSWlJNmdoWnE3VTdtRjRReFJyMWQ1VkdvNUVCUUJURlVyVVBEUTNGNmRPbjBhOWZQMFJGUlpYcm12Ym1MWkFrU2VrWmNMc2ZmL3dSL2ZyMXc3NTkrOUM5ZS9kU3ZaSGZ0V3NYL3ZuUGZ3S3dYMkVnTHk4UEdSa1o4UGYzVjdZRkJBVFl6RWtneXpLR0RoMEt3Lzl2Nzk1RHJDcjdQWUIvOXppT1pWZU05RkJVWkZjSjBwclhRcnFwUjZIZTZuQ1Nrb29JdWxKQkVXVkUxTEZ3NnA5T0YwZ29LQWc3RVJ4RHJDaXptMlkxTlhaeUhDcnBRaGZLeXB3NldWYU9PZVBlNi93eE0vdTg0MHlOMDF0dXpjOEhOc3hlZXoxci9mYWV6VERyeS9QOFZtZG5KaytlWEwzWW56bHpadGF1WFpzenp6d3pSeDExVk5hc1daTkxMNzEwd0ZxKytlYWJqQjQ5ZXRDYWUvVXVwMWk1Y3VVTzlUMkN2NUtpc1hGRmt2NXJteXFWaWFXMnRoWGJ2cUxhOEVjSUFHQUlkdGFRZ0w2S292akRsaTBrUWdMWUhnZ0p1bGtrQlFBQVEvUkhCZ1FBMnhNaEFRQUFBSkJFU0FBQXdCQnMyTEFoVjExMVZUNzg4TU90SGpOMTZ0Ui8rcnl0cmEyNTc3Nzdmbk9mOXZiMi9QM3ZmMDlIUjBkMTIyZWZmZmFidHpnY1NLVlNTVk5UVXlxVnlvQ3ZmLzc1NTduKyt1dVRkUGNlT08rODg0WjBmSUR0bWJzYkFBQ3dWWXFpeUp3NWMvTEREei9rNElNUHpsMTMzWlVubjN4eXdIMmJtNXNIM0Q1OSt2U01IRG15My9iMTY5ZG4yYkpsdjNydXd3NDdMTGZjY2t0T1AvMzBISExJSVFQdTgvVFRUMmY4K1BGOWpyOXMyYkljZmZUUi9mWmR0MjVkempycnJIN2JYM25sbFZRcWxUejU1Sk81K2VhYkJ6elBTeSs5bEZHalJpVkpYbnp4eFl3Yk4rNVg2d2JZMFFnSkFBRFlLbmZmZlhmZWZmZmR6SnMzTHcwTkRaazFhMVptelpvMXBHUDgvUFBQZWZIRkYvdHRQL0hFRTZzLy8vVFRUNWs4ZVhJYUdocjY3WGZCQlJmMGVkN1EwSkNYWDM0NTA2Wk55NFlOR3pKOCtQRHF6SVdsUzVkbThlTEZXYjE2ZFJZc1dGQWQ4OWhqaitXZ2d3N0tLNis4TW1DTnZYZGNHT2dPQ1VWUjVPbW5uODV0dDkyV1NxV1NCUXNXNVB2dnYwOUxTMHUvZmFkUG41N3JycnZ1Vno0SmdPMlRrQUFBZ0VFMU5UWGx6VGZmekVNUFBaVG01dWJzdSsrK09lbWtrMzV6ek96WnM3TnExYXI4K09PUG1URmp4cERQdWVXRmQ2VlNHZkRDdlZ3dVovMzY5ZFg5eStWeVRqenh4S3hjdVRJalI0N3NjNXdwVTZha3ZuN2dmNEUvK09DRFhIVFJSVW02dzRCSmt5WWxTVG83Ty9Qc3M4OW16Smd4YVdscHlWZGZmWlVKRXlaazBhSkYyV2VmZmZMRUUwOE1lSHRIZ0IyUm5nUUFBQXpxaUNPT3lDT1BQSkxPenM3Y2RkZGRBMTZzYjJuT25EbVpPM2R1aXFMSXdvVUxzM0Rod2lUSmpCa3orajErK2VXWGZ1UFhyVnRYdmNELytPT1ArNno5LytLTEwzTHR0ZGYyNlJ2UTBOQlFmU1RKb2tXTCt2VWoyTHg1YzRZUEh6NWd2VWNlZVdSYVdscnl3Z3N2Vk1PRmxwYVc3TFhYWHRVeER6NzRZSkx1MlE1ejU4N04xVmRmUGVqbkFMQWpNWk1BQUlCQnpadzVNeHMzYnN5VlYxNlpLNjY0SWhNblR1eXpSQ0JKTm03Y21GMTMzYlg2dkxtNU9TKy8vSEtTWk83Y3VibnFxcXVTcEJvVy9LTXRqNVVrMzM3N2JXYlBucDNubjM4K0J4NTRZRDcvL1BPMHQ3ZG56Smd4V2I1OGVYNzY2YWZVMWRXbFhDNFBXUFBOTjkrY2UrNjVKK1Z5T1pNblQwN1NQY3Vnb2FFaHA1eHlTcEx1V1FKRlVXVEVpQkZKa3ZuejU2ZFVLbVdYWFhhcEhtZno1czJwcjYvUDg4OC9uNDBiTjFhUGM4RUZGMlQ4K1BIVi9VNDc3YlErNTU4M2IxN0dqQmt6WUcwQTJ5c2hBUUFBZytycTZzb05OOXlRVHo3NUpHZWZmWFlhR2hyNk5TZHNiR3pNTTg4OGs3MzMzanRKOTVUOTV1Ym03TG5ubnZuaGh4OXkvLzMzYjlXNWVwY1ZISEhFRWFtdnI4L2JiNytkWTQ0NUp1UEdqVXRiVzF0T1BmWFVMRisrUENlZmZIS2ZjVnZlUmFHdXJpNHpac3pJbFZkZW1YSGp4bVhNbURIWnZIbHpHaG9hcXYwSUxyLzg4cHh6emptWlBuMTZkZHlxVmF1cWpRbDczL3VJRVNQeTFGTlA1YkxMTHN0Tk45MlV2ZmZldTE5L2hNV0xGMi9WK3dQWW5sbHVBQURBb0s2NTVwcnN0ZGRlUXhxelpNbVNqQnMzTHFWU0tUZmVlR08rLy83N3JSclgwZEdSM1hiYkxVbHl3Z2tuNUxYWFhrdlN2ZVRoM1hmZlRXZG5aOTU4ODgzcTdJQmVTNWN1emRLbFMvczBSaHc3ZG16T09lZWMzSG5ubmFsVUtpbVh5OVdsQTIxdGJXbHZiOC9VcVZOejU1MTNWbWNrZlBqaGh4azdkbXlTN3FDamQ0bkM1WmRmbm1uVHBnM3BNd0RZMFFnSkFBQVkxTXlaTTlQVTFEU2tNWTgvL25qT1BmZmNKTjM5QW1iUG5wMWs4SjRFN2UzdEdUMTZkSkprNHNTSmVlT05ONUlraHg1NmFENzQ0SU84OWRaYjJXKy8vWExRUVFkdFZSMFhYbmhocnJ2dXVuUjJkcWF1cmk3RGh3OVBwVkxKdmZmZW00c3Z2ampEaGczTHBrMmI4dnJycnlkSlhuMzExUngzM0hGSnVwZFFEQjgrUEhWMWRaa3dZY0tRM2ovQWpzaHlBd0FBQmpWbHlwUWhqN24xMWxzSFhKTS9XRStDOTk1N0w0Y2ZmbmlTN3BEZzRZY2ZUbWRuWjZaTm01YkpreWZuZ1FjZTZMTThZREFORFEzWmYvLzlzMjdkdW1ydmdhYW1wbno1NVpjWk5XcFVGaTFhbFByNitpeGV2RGdISEhCQTJ0cmFxb0ZJUjBkSFJvNGN1VlhuMmJJbndlMjMzNTdHeHNhdHJoTmdleUFrQUFEZ2Qrdm82TWd1dSt5U3RXdlhKa21HRFJ0V2ZXMy8vZmYvWGNkODZhV1hNblBtekNUSnFGR2pNbi8rL0NUZEYvdWRuWjFac21SSkhuMzAwWDdqQm1wKytJOCsrdWlqYXErQnd3OC9QSnMzYjA1YlcxdEdqUnFWQ1JNbXBMMjlQVTFOVFRuLy9QTXpZc1NJZEhWMTVmMzMzKy9UbitDMzZFa0EvQlVJQ1FBQStOM3V1T09PUFBmY2MwbVM0NDgvUG52c3NjZWdZODQ0NDR4KzIzcVhHeXhidGl4cjFxekoxS2xUTTJuU3BBSEhsOHZsYW9pUS9QL01oTjVHaXVWeXVicGNvS1dsSmJmZWVtdDIzMzMzckYyN05wZGRkbG1TOUxtZFlxKzVjK2VtVXFua2trc3V5ZXV2djU3cnI3OCs5ZlgxbVRWcjFxRHZDUUFBZ0oxUTBkaFlEUFNvZFYxRGRleXh4eGJISG50c01WUXJWcXdveXVWeTlYbFhWMWZSMGRGUmJOcTA2VmZIUFBmY2M5V2ZuM2ppaVFIMzZkMitaczJhb3JtNWVjaDF2ZlBPTzMyZXIxNjl1aWlLb3VqczdDdysvZlRUNHYzMzN5KysvdnJyM3p6R2Q5OTlWNnhmdjc3NnZLdXJxODk3N2ZYQUF3OXMxYmFoNlAxOTFQcDdBVHV6b3JGeHhZQi80NDg1NW0rMXJtMWJLdFc2QUFDQUhjbXZCUUtsMXRZZDZ2K3EzZ3ZTMXRiV1dwZENVdTFkc0hMbHloM3Fld1IvSlVWajQ0b2svUnVKVkNvVFMyMXRLN1o5UmJYaDdnWUFBQUJBRWlFQkFBQUEwRU5JQUFBQUFDUVJFZ0FBQUFBOWhBUUFBQUJBRWlFQkFBQUEwRU5JQUFBQUFDUVJFZ0FBQUFBOWhBUUFBQUJBRWlFQkFBQUEwRU5JQUFBQUFDUVJFZ0FBQUFBOWhBUUFBQUJBRWlFQkFBQUEwRU5JQUFBQUFDUVJFZ0FBQUFBOWhBUUFBQUJBRWlFQkFBQUEwS08rMWdVQUFGQTdqWTJOdFM0QmdPMkltUVFBQUR1aG9paVcxYm9HK2lxSzRuOXFYUU9BbVFRQUFEdWh0cmEyS2JXdUFZRHRqNWtFQUFBQVFCSWhBUUFBQU5CRFNBQUFBQUFrRVJJQUFBQUFQWVFFQUFBQVFCSWhBUUFBQU5CRFNBQUFBQUFrRVJJQUFBQUFQWVFFQUFCRFU2bDFBUUJzUThPR2xXdGR3clpVWCtzQ0FBQjJNTjhrK1pjdHRsV0t4c2IvU0trMHJCWUZBZkJQS29wS2t0RUR2dGJWOWMyMkxhYTJoQVFBQUVPelBNbS9iN0d0THNtY0ZFVU55Z0hnVC9SRjNuNTdUYTJMMkpZc053QUFHSnBIYWwwQUFOdElVZnhYS2RtcEVtQWhBUURBVUxTMlBwVlNhVW10eXdEZ1Q3YzZwZEovMXJxSWJVMUlBQUF3QktXa1NGR2NtK1R0V3RjQ3dKK21QWlhLdjVWYVc5Zlh1cEJ0VFVnQUFEQkVwZGJXLzAxWDF3bEo3a215cWRiMUFQQUhLb3IvVG4zOTMwcHRiVHRsR0Z5cWRRRUFBRHV5NHZqajkweFgxNyttVkJxYlVtbVBXdGNEd085UUZMK2tLTDVNcWJTazFOcjZkYTNMQV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0I3OW45bWJiK1R4bWxBMWdBQUFBQkpSVTVFcmtKZ2dnPT0iLAogICAiVHlwZSIgOiAiZmxvdyIKfQo="/>
    </extobj>
  </extobjs>
</s:customData>
</file>

<file path=customXml/itemProps1.xml><?xml version="1.0" encoding="utf-8"?>
<ds:datastoreItem xmlns:ds="http://schemas.openxmlformats.org/officeDocument/2006/customXml" ds:itemID="{AB680A97-C466-4B61-8C26-89D1C1CDB43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1146</Words>
  <Application>Microsoft Office PowerPoint</Application>
  <PresentationFormat>宽屏</PresentationFormat>
  <Paragraphs>80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思源黑体 CN Bold</vt:lpstr>
      <vt:lpstr>思源黑体 CN Light</vt:lpstr>
      <vt:lpstr>思源黑体 CN Medium</vt:lpstr>
      <vt:lpstr>思源黑体 CN Normal</vt:lpstr>
      <vt:lpstr>宋体</vt:lpstr>
      <vt:lpstr>Arial</vt:lpstr>
      <vt:lpstr>Calibri</vt:lpstr>
      <vt:lpstr>Calibri Light</vt:lpstr>
      <vt:lpstr>1_Office 主题</vt:lpstr>
      <vt:lpstr>Office 主题</vt:lpstr>
      <vt:lpstr>2_Office 主题</vt:lpstr>
      <vt:lpstr>3_Office 主题</vt:lpstr>
      <vt:lpstr>4_Office 主题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siyuan Hao</dc:creator>
  <cp:lastModifiedBy>Hao siyuan</cp:lastModifiedBy>
  <cp:revision>1</cp:revision>
  <dcterms:created xsi:type="dcterms:W3CDTF">2020-07-07T09:27:00Z</dcterms:created>
  <dcterms:modified xsi:type="dcterms:W3CDTF">2021-10-21T07:40:48Z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799283F8329A4DAE8731E4801DC249B9</vt:lpwstr>
  </property>
</Properties>
</file>